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6"/>
  </p:notesMasterIdLst>
  <p:handoutMasterIdLst>
    <p:handoutMasterId r:id="rId37"/>
  </p:handoutMasterIdLst>
  <p:sldIdLst>
    <p:sldId id="29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92"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Gill Sans" panose="020B0502020104020203" pitchFamily="34" charset="-79"/>
      <p:regular r:id="rId42"/>
      <p:bold r:id="rId43"/>
    </p:embeddedFont>
    <p:embeddedFont>
      <p:font typeface="Lato" panose="020F0502020204030203" pitchFamily="34" charset="77"/>
      <p:regular r:id="rId44"/>
      <p:bold r:id="rId45"/>
      <p:italic r:id="rId46"/>
      <p:boldItalic r:id="rId47"/>
    </p:embeddedFont>
    <p:embeddedFont>
      <p:font typeface="Raleway" pitchFamily="2" charset="77"/>
      <p:regular r:id="rId48"/>
      <p:bold r:id="rId49"/>
      <p:italic r:id="rId50"/>
      <p:boldItalic r:id="rId51"/>
    </p:embeddedFont>
    <p:embeddedFont>
      <p:font typeface="Raleway Thin" pitchFamily="2" charset="77"/>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432">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T8FU9OsPhNn5Xg/socMjmQ5WVs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0E77"/>
    <a:srgbClr val="CC4871"/>
    <a:srgbClr val="F6D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C44DE1-C4C1-4140-A53A-A39FE5197B8F}">
  <a:tblStyle styleId="{0EC44DE1-C4C1-4140-A53A-A39FE5197B8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b="off" i="off"/>
      <a:tcStyle>
        <a:tcBdr/>
        <a:fill>
          <a:solidFill>
            <a:srgbClr val="E7F3F4"/>
          </a:solidFill>
        </a:fill>
      </a:tcStyle>
    </a:band1H>
    <a:band2H>
      <a:tcTxStyle b="off" i="off"/>
      <a:tcStyle>
        <a:tcBdr/>
      </a:tcStyle>
    </a:band2H>
    <a:band1V>
      <a:tcTxStyle b="off" i="off"/>
      <a:tcStyle>
        <a:tcBdr/>
        <a:fill>
          <a:solidFill>
            <a:srgbClr val="E7F3F4"/>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6E54FBC-D469-410B-BCCE-E0CE7499B46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39" d="100"/>
          <a:sy n="139" d="100"/>
        </p:scale>
        <p:origin x="176" y="592"/>
      </p:cViewPr>
      <p:guideLst>
        <p:guide orient="horz" pos="1620"/>
        <p:guide pos="2880"/>
        <p:guide pos="432"/>
      </p:guideLst>
    </p:cSldViewPr>
  </p:slid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B35A8E-54A4-BF41-BF8B-BF88BB6920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579119EF-0D66-6244-BC48-E0B594E63D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139488-3089-3D4B-B8FD-89F604A93437}" type="datetimeFigureOut">
              <a:rPr lang="en-NL" smtClean="0"/>
              <a:t>10/07/2021</a:t>
            </a:fld>
            <a:endParaRPr lang="en-NL"/>
          </a:p>
        </p:txBody>
      </p:sp>
      <p:sp>
        <p:nvSpPr>
          <p:cNvPr id="4" name="Footer Placeholder 3">
            <a:extLst>
              <a:ext uri="{FF2B5EF4-FFF2-40B4-BE49-F238E27FC236}">
                <a16:creationId xmlns:a16="http://schemas.microsoft.com/office/drawing/2014/main" id="{32745721-581E-864A-8ABF-6357171E62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4B1F9F0C-B483-BE48-8AE5-64A4BC622D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4867A2-78E7-FB40-8A20-6059FEBC602E}" type="slidenum">
              <a:rPr lang="en-NL" smtClean="0"/>
              <a:t>‹#›</a:t>
            </a:fld>
            <a:endParaRPr lang="en-NL"/>
          </a:p>
        </p:txBody>
      </p:sp>
    </p:spTree>
    <p:extLst>
      <p:ext uri="{BB962C8B-B14F-4D97-AF65-F5344CB8AC3E}">
        <p14:creationId xmlns:p14="http://schemas.microsoft.com/office/powerpoint/2010/main" val="216187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89" name="Google Shape;1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can aggregate your assessment on a table to develop a Market Potential Score and a Market Challenge score for each market.  In this case for the Alpha market.  In this case we have just used a scale of 1, 2, 3, and 4 to represent Low, mid, high and Super high respectively.  Simple averages without weighting have been used.  Most importantly record your assumptions and facts you used to come to your assessment so that you can periodically review these to test that they are still valid.</a:t>
            </a:r>
            <a:endParaRPr/>
          </a:p>
          <a:p>
            <a:pPr marL="0" lvl="0" indent="0" algn="l" rtl="0">
              <a:lnSpc>
                <a:spcPct val="100000"/>
              </a:lnSpc>
              <a:spcBef>
                <a:spcPts val="0"/>
              </a:spcBef>
              <a:spcAft>
                <a:spcPts val="0"/>
              </a:spcAft>
              <a:buSzPts val="1400"/>
              <a:buNone/>
            </a:pPr>
            <a:endParaRPr/>
          </a:p>
        </p:txBody>
      </p:sp>
      <p:sp>
        <p:nvSpPr>
          <p:cNvPr id="197" name="Google Shape;19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Once each of the different Market applications have been assessed, in this case Alpha, Beta, Delta Omega and Theta, you can plot them on your Market Attractiveness Map.  In this case Beta looks like a Quick Win however we believe that Alpha is a better first market choice because it offers significantly more opportunity for marginally extra challenge or risk.</a:t>
            </a:r>
            <a:endParaRPr/>
          </a:p>
          <a:p>
            <a:pPr marL="0" lvl="0" indent="0" algn="l" rtl="0">
              <a:lnSpc>
                <a:spcPct val="100000"/>
              </a:lnSpc>
              <a:spcBef>
                <a:spcPts val="0"/>
              </a:spcBef>
              <a:spcAft>
                <a:spcPts val="0"/>
              </a:spcAft>
              <a:buSzPts val="1400"/>
              <a:buNone/>
            </a:pPr>
            <a:r>
              <a:rPr lang="en-US"/>
              <a:t>However we are attempting to look into the future so our knowledge is not complete, we want to focus on Alpha and either eliminate other markets for now or keep some open as options if circumstances change.</a:t>
            </a:r>
            <a:endParaRPr/>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Once we have considered the Product and Market Relatedness you can place them on a chart to consider whether the market alternatives are a Backup market for the current choice to pursue if market circumstances change or are they a future growth option?  Secondly should they be considered now or in the future?  In this case we have kept Beta (the Quick Win) open for now as a backup option.  Delta, the Moon Shot has be put aside for now as a future growth option that we may be able to de-risk once we are in the market.</a:t>
            </a:r>
            <a:endParaRPr/>
          </a:p>
        </p:txBody>
      </p:sp>
      <p:sp>
        <p:nvSpPr>
          <p:cNvPr id="225" name="Google Shape;22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37" name="Google Shape;23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44" name="Google Shape;24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64" name="Google Shape;26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77" name="Google Shape;27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84" name="Google Shape;28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91" name="Google Shape;29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08" name="Google Shape;30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26" name="Google Shape;32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33" name="Google Shape;3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0" name="Google Shape;34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7" name="Google Shape;34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4" name="Google Shape;35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61" name="Google Shape;36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68" name="Google Shape;36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75" name="Google Shape;37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83" name="Google Shape;38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91" name="Google Shape;39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03" name="Google Shape;40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10" name="Google Shape;41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eriod"/>
            </a:pPr>
            <a:r>
              <a:rPr lang="en-US" i="1"/>
              <a:t>While the above breakdown is common, you may get better segmentation by switching the order, for example: sub-sector, geography &amp; size, </a:t>
            </a:r>
            <a:br>
              <a:rPr lang="en-US" i="1"/>
            </a:br>
            <a:r>
              <a:rPr lang="en-US" i="1"/>
              <a:t>instead of the above.  Many other breakdowns are possible, e.g., segment, sub-segment, geography, income level, age, education level, etc.</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i="1"/>
              <a:t>You may be able to get away with using fewer columns to get an adequate segmentation. Sometimes you may need to add another one.</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58" name="Google Shape;15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66" name="Google Shape;1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73" name="Google Shape;17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81" name="Google Shape;18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bb2b081a9f_0_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gbb2b081a9f_0_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bb2b081a9f_0_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bb2b081a9f_0_45"/>
          <p:cNvSpPr txBox="1">
            <a:spLocks noGrp="1"/>
          </p:cNvSpPr>
          <p:nvPr>
            <p:ph type="title"/>
          </p:nvPr>
        </p:nvSpPr>
        <p:spPr>
          <a:xfrm>
            <a:off x="457200" y="70247"/>
            <a:ext cx="8229600" cy="1128600"/>
          </a:xfrm>
          <a:prstGeom prst="rect">
            <a:avLst/>
          </a:prstGeom>
          <a:noFill/>
          <a:ln>
            <a:noFill/>
          </a:ln>
        </p:spPr>
        <p:txBody>
          <a:bodyPr spcFirstLastPara="1" wrap="square" lIns="38100" tIns="38100" rIns="38100" bIns="38100" anchor="ctr" anchorCtr="0">
            <a:normAutofit/>
          </a:bodyPr>
          <a:lstStyle>
            <a:lvl1pPr lvl="0" algn="l" rtl="0">
              <a:lnSpc>
                <a:spcPct val="100000"/>
              </a:lnSpc>
              <a:spcBef>
                <a:spcPts val="0"/>
              </a:spcBef>
              <a:spcAft>
                <a:spcPts val="0"/>
              </a:spcAft>
              <a:buClr>
                <a:srgbClr val="1C80B4"/>
              </a:buClr>
              <a:buSzPts val="2000"/>
              <a:buFont typeface="Raleway"/>
              <a:buNone/>
              <a:defRPr sz="2000" b="1">
                <a:solidFill>
                  <a:srgbClr val="E00E77"/>
                </a:solidFill>
                <a:latin typeface="Raleway"/>
                <a:ea typeface="Raleway"/>
                <a:cs typeface="Raleway"/>
                <a:sym typeface="Raleway"/>
              </a:defRPr>
            </a:lvl1pPr>
            <a:lvl2pPr lvl="1" algn="l" rtl="0">
              <a:lnSpc>
                <a:spcPct val="100000"/>
              </a:lnSpc>
              <a:spcBef>
                <a:spcPts val="0"/>
              </a:spcBef>
              <a:spcAft>
                <a:spcPts val="0"/>
              </a:spcAft>
              <a:buClr>
                <a:srgbClr val="1C80B4"/>
              </a:buClr>
              <a:buSzPts val="2000"/>
              <a:buFont typeface="Raleway"/>
              <a:buNone/>
              <a:defRPr sz="2000" b="1">
                <a:solidFill>
                  <a:srgbClr val="1C80B4"/>
                </a:solidFill>
                <a:latin typeface="Raleway"/>
                <a:ea typeface="Raleway"/>
                <a:cs typeface="Raleway"/>
                <a:sym typeface="Raleway"/>
              </a:defRPr>
            </a:lvl2pPr>
            <a:lvl3pPr lvl="2" algn="l" rtl="0">
              <a:lnSpc>
                <a:spcPct val="100000"/>
              </a:lnSpc>
              <a:spcBef>
                <a:spcPts val="0"/>
              </a:spcBef>
              <a:spcAft>
                <a:spcPts val="0"/>
              </a:spcAft>
              <a:buClr>
                <a:srgbClr val="1C80B4"/>
              </a:buClr>
              <a:buSzPts val="2000"/>
              <a:buFont typeface="Raleway"/>
              <a:buNone/>
              <a:defRPr sz="2000" b="1">
                <a:solidFill>
                  <a:srgbClr val="1C80B4"/>
                </a:solidFill>
                <a:latin typeface="Raleway"/>
                <a:ea typeface="Raleway"/>
                <a:cs typeface="Raleway"/>
                <a:sym typeface="Raleway"/>
              </a:defRPr>
            </a:lvl3pPr>
            <a:lvl4pPr lvl="3" algn="l" rtl="0">
              <a:lnSpc>
                <a:spcPct val="100000"/>
              </a:lnSpc>
              <a:spcBef>
                <a:spcPts val="0"/>
              </a:spcBef>
              <a:spcAft>
                <a:spcPts val="0"/>
              </a:spcAft>
              <a:buClr>
                <a:srgbClr val="1C80B4"/>
              </a:buClr>
              <a:buSzPts val="2000"/>
              <a:buFont typeface="Raleway"/>
              <a:buNone/>
              <a:defRPr sz="2000" b="1">
                <a:solidFill>
                  <a:srgbClr val="1C80B4"/>
                </a:solidFill>
                <a:latin typeface="Raleway"/>
                <a:ea typeface="Raleway"/>
                <a:cs typeface="Raleway"/>
                <a:sym typeface="Raleway"/>
              </a:defRPr>
            </a:lvl4pPr>
            <a:lvl5pPr lvl="4" algn="l" rtl="0">
              <a:lnSpc>
                <a:spcPct val="100000"/>
              </a:lnSpc>
              <a:spcBef>
                <a:spcPts val="0"/>
              </a:spcBef>
              <a:spcAft>
                <a:spcPts val="0"/>
              </a:spcAft>
              <a:buClr>
                <a:srgbClr val="1C80B4"/>
              </a:buClr>
              <a:buSzPts val="2000"/>
              <a:buFont typeface="Raleway"/>
              <a:buNone/>
              <a:defRPr sz="2000" b="1">
                <a:solidFill>
                  <a:srgbClr val="1C80B4"/>
                </a:solidFill>
                <a:latin typeface="Raleway"/>
                <a:ea typeface="Raleway"/>
                <a:cs typeface="Raleway"/>
                <a:sym typeface="Raleway"/>
              </a:defRPr>
            </a:lvl5pPr>
            <a:lvl6pPr lvl="5" algn="l" rtl="0">
              <a:lnSpc>
                <a:spcPct val="100000"/>
              </a:lnSpc>
              <a:spcBef>
                <a:spcPts val="0"/>
              </a:spcBef>
              <a:spcAft>
                <a:spcPts val="0"/>
              </a:spcAft>
              <a:buClr>
                <a:srgbClr val="1C80B4"/>
              </a:buClr>
              <a:buSzPts val="2000"/>
              <a:buFont typeface="Raleway"/>
              <a:buNone/>
              <a:defRPr sz="2000" b="1">
                <a:solidFill>
                  <a:srgbClr val="1C80B4"/>
                </a:solidFill>
                <a:latin typeface="Raleway"/>
                <a:ea typeface="Raleway"/>
                <a:cs typeface="Raleway"/>
                <a:sym typeface="Raleway"/>
              </a:defRPr>
            </a:lvl6pPr>
            <a:lvl7pPr lvl="6" algn="l" rtl="0">
              <a:lnSpc>
                <a:spcPct val="100000"/>
              </a:lnSpc>
              <a:spcBef>
                <a:spcPts val="0"/>
              </a:spcBef>
              <a:spcAft>
                <a:spcPts val="0"/>
              </a:spcAft>
              <a:buClr>
                <a:srgbClr val="1C80B4"/>
              </a:buClr>
              <a:buSzPts val="2000"/>
              <a:buFont typeface="Raleway"/>
              <a:buNone/>
              <a:defRPr sz="2000" b="1">
                <a:solidFill>
                  <a:srgbClr val="1C80B4"/>
                </a:solidFill>
                <a:latin typeface="Raleway"/>
                <a:ea typeface="Raleway"/>
                <a:cs typeface="Raleway"/>
                <a:sym typeface="Raleway"/>
              </a:defRPr>
            </a:lvl7pPr>
            <a:lvl8pPr lvl="7" algn="l" rtl="0">
              <a:lnSpc>
                <a:spcPct val="100000"/>
              </a:lnSpc>
              <a:spcBef>
                <a:spcPts val="0"/>
              </a:spcBef>
              <a:spcAft>
                <a:spcPts val="0"/>
              </a:spcAft>
              <a:buClr>
                <a:srgbClr val="1C80B4"/>
              </a:buClr>
              <a:buSzPts val="2000"/>
              <a:buFont typeface="Raleway"/>
              <a:buNone/>
              <a:defRPr sz="2000" b="1">
                <a:solidFill>
                  <a:srgbClr val="1C80B4"/>
                </a:solidFill>
                <a:latin typeface="Raleway"/>
                <a:ea typeface="Raleway"/>
                <a:cs typeface="Raleway"/>
                <a:sym typeface="Raleway"/>
              </a:defRPr>
            </a:lvl8pPr>
            <a:lvl9pPr lvl="8" algn="l" rtl="0">
              <a:lnSpc>
                <a:spcPct val="100000"/>
              </a:lnSpc>
              <a:spcBef>
                <a:spcPts val="0"/>
              </a:spcBef>
              <a:spcAft>
                <a:spcPts val="0"/>
              </a:spcAft>
              <a:buClr>
                <a:srgbClr val="1C80B4"/>
              </a:buClr>
              <a:buSzPts val="2000"/>
              <a:buFont typeface="Raleway"/>
              <a:buNone/>
              <a:defRPr sz="2000" b="1">
                <a:solidFill>
                  <a:srgbClr val="1C80B4"/>
                </a:solidFill>
                <a:latin typeface="Raleway"/>
                <a:ea typeface="Raleway"/>
                <a:cs typeface="Raleway"/>
                <a:sym typeface="Raleway"/>
              </a:defRPr>
            </a:lvl9pPr>
          </a:lstStyle>
          <a:p>
            <a:endParaRPr dirty="0"/>
          </a:p>
        </p:txBody>
      </p:sp>
      <p:sp>
        <p:nvSpPr>
          <p:cNvPr id="6" name="Google Shape;62;gbb2b081a9f_0_51">
            <a:extLst>
              <a:ext uri="{FF2B5EF4-FFF2-40B4-BE49-F238E27FC236}">
                <a16:creationId xmlns:a16="http://schemas.microsoft.com/office/drawing/2014/main" id="{943CBD61-FD9B-8A44-91A5-C1049A16BBB3}"/>
              </a:ext>
            </a:extLst>
          </p:cNvPr>
          <p:cNvSpPr/>
          <p:nvPr userDrawn="1"/>
        </p:nvSpPr>
        <p:spPr>
          <a:xfrm>
            <a:off x="-3984" y="5076051"/>
            <a:ext cx="9144000" cy="65100"/>
          </a:xfrm>
          <a:prstGeom prst="rect">
            <a:avLst/>
          </a:prstGeom>
          <a:solidFill>
            <a:srgbClr val="E00E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0">
  <p:cSld name="Title slide 10">
    <p:spTree>
      <p:nvGrpSpPr>
        <p:cNvPr id="1" name="Shape 57"/>
        <p:cNvGrpSpPr/>
        <p:nvPr/>
      </p:nvGrpSpPr>
      <p:grpSpPr>
        <a:xfrm>
          <a:off x="0" y="0"/>
          <a:ext cx="0" cy="0"/>
          <a:chOff x="0" y="0"/>
          <a:chExt cx="0" cy="0"/>
        </a:xfrm>
      </p:grpSpPr>
      <p:sp>
        <p:nvSpPr>
          <p:cNvPr id="58" name="Google Shape;58;gbb2b081a9f_0_51"/>
          <p:cNvSpPr txBox="1">
            <a:spLocks noGrp="1"/>
          </p:cNvSpPr>
          <p:nvPr>
            <p:ph type="title"/>
          </p:nvPr>
        </p:nvSpPr>
        <p:spPr>
          <a:xfrm>
            <a:off x="628650" y="274639"/>
            <a:ext cx="7886700" cy="639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1C80B4"/>
              </a:buClr>
              <a:buSzPts val="2667"/>
              <a:buFont typeface="Raleway"/>
              <a:buNone/>
              <a:defRPr sz="2000" b="1">
                <a:solidFill>
                  <a:srgbClr val="E00E77"/>
                </a:solidFill>
                <a:latin typeface="Raleway"/>
                <a:ea typeface="Raleway"/>
                <a:cs typeface="Raleway"/>
                <a:sym typeface="Raleway"/>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59" name="Google Shape;59;gbb2b081a9f_0_51"/>
          <p:cNvSpPr/>
          <p:nvPr/>
        </p:nvSpPr>
        <p:spPr>
          <a:xfrm>
            <a:off x="0" y="5078350"/>
            <a:ext cx="9144000" cy="65100"/>
          </a:xfrm>
          <a:prstGeom prst="rect">
            <a:avLst/>
          </a:prstGeom>
          <a:solidFill>
            <a:srgbClr val="1C80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1800" b="0" i="0" u="none" strike="noStrike" cap="none">
              <a:solidFill>
                <a:schemeClr val="dk1"/>
              </a:solidFill>
              <a:latin typeface="Calibri"/>
              <a:ea typeface="Calibri"/>
              <a:cs typeface="Calibri"/>
              <a:sym typeface="Calibri"/>
            </a:endParaRPr>
          </a:p>
        </p:txBody>
      </p:sp>
      <p:grpSp>
        <p:nvGrpSpPr>
          <p:cNvPr id="60" name="Google Shape;60;gbb2b081a9f_0_51"/>
          <p:cNvGrpSpPr/>
          <p:nvPr/>
        </p:nvGrpSpPr>
        <p:grpSpPr>
          <a:xfrm>
            <a:off x="-3984" y="4409801"/>
            <a:ext cx="9144000" cy="731400"/>
            <a:chOff x="0" y="4412100"/>
            <a:chExt cx="9144000" cy="731400"/>
          </a:xfrm>
        </p:grpSpPr>
        <p:sp>
          <p:nvSpPr>
            <p:cNvPr id="61" name="Google Shape;61;gbb2b081a9f_0_51"/>
            <p:cNvSpPr/>
            <p:nvPr/>
          </p:nvSpPr>
          <p:spPr>
            <a:xfrm>
              <a:off x="0" y="4412100"/>
              <a:ext cx="9144000" cy="731400"/>
            </a:xfrm>
            <a:prstGeom prst="rect">
              <a:avLst/>
            </a:prstGeom>
            <a:solidFill>
              <a:srgbClr val="F4F4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2" name="Google Shape;62;gbb2b081a9f_0_51"/>
            <p:cNvSpPr/>
            <p:nvPr/>
          </p:nvSpPr>
          <p:spPr>
            <a:xfrm>
              <a:off x="0" y="5078350"/>
              <a:ext cx="9144000" cy="65100"/>
            </a:xfrm>
            <a:prstGeom prst="rect">
              <a:avLst/>
            </a:prstGeom>
            <a:solidFill>
              <a:srgbClr val="E00E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bb2b081a9f_0_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gbb2b081a9f_0_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gbb2b081a9f_0_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bb2b081a9f_0_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gbb2b081a9f_0_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gbb2b081a9f_0_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gbb2b081a9f_0_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bb2b081a9f_0_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gbb2b081a9f_0_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bb2b081a9f_0_2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gbb2b081a9f_0_2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gbb2b081a9f_0_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bb2b081a9f_0_2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gbb2b081a9f_0_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bb2b081a9f_0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gbb2b081a9f_0_3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gbb2b081a9f_0_3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gbb2b081a9f_0_3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gbb2b081a9f_0_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bb2b081a9f_0_3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gbb2b081a9f_0_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bb2b081a9f_0_3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gbb2b081a9f_0_3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gbb2b081a9f_0_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bb2b081a9f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gbb2b081a9f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gbb2b081a9f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D82B74-EFBE-364F-B737-1A913C01CDB2}"/>
              </a:ext>
            </a:extLst>
          </p:cNvPr>
          <p:cNvSpPr/>
          <p:nvPr/>
        </p:nvSpPr>
        <p:spPr>
          <a:xfrm>
            <a:off x="0" y="-19003"/>
            <a:ext cx="514690" cy="5162504"/>
          </a:xfrm>
          <a:prstGeom prst="rect">
            <a:avLst/>
          </a:prstGeom>
          <a:solidFill>
            <a:srgbClr val="CC4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F80125-D23E-1640-B920-202CDDC0909A}"/>
              </a:ext>
            </a:extLst>
          </p:cNvPr>
          <p:cNvSpPr/>
          <p:nvPr/>
        </p:nvSpPr>
        <p:spPr>
          <a:xfrm>
            <a:off x="3802869" y="1"/>
            <a:ext cx="5341131" cy="5143500"/>
          </a:xfrm>
          <a:prstGeom prst="rect">
            <a:avLst/>
          </a:prstGeom>
          <a:solidFill>
            <a:srgbClr val="CC487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2F93214-401E-D24D-8C3F-160B42EA5A5D}"/>
              </a:ext>
            </a:extLst>
          </p:cNvPr>
          <p:cNvSpPr txBox="1">
            <a:spLocks/>
          </p:cNvSpPr>
          <p:nvPr/>
        </p:nvSpPr>
        <p:spPr>
          <a:xfrm>
            <a:off x="4172210" y="1427847"/>
            <a:ext cx="4010365" cy="1206698"/>
          </a:xfrm>
          <a:prstGeom prst="rect">
            <a:avLst/>
          </a:prstGeom>
          <a:noFill/>
          <a:ln>
            <a:noFill/>
          </a:ln>
        </p:spPr>
        <p:txBody>
          <a:bodyPr spcFirstLastPara="1" wrap="square" lIns="91425" tIns="91425" rIns="91425" bIns="91425" anchor="b" anchorCtr="0">
            <a:normAutofit fontScale="47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6000" b="0" i="0" u="none" strike="noStrike" cap="none">
                <a:solidFill>
                  <a:schemeClr val="tx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lvl="0" algn="l">
              <a:buClr>
                <a:srgbClr val="000000"/>
              </a:buClr>
              <a:buSzPts val="1200"/>
            </a:pPr>
            <a:r>
              <a:rPr lang="en-US" sz="3200" b="1" dirty="0">
                <a:solidFill>
                  <a:srgbClr val="E00E77"/>
                </a:solidFill>
                <a:latin typeface="Raleway"/>
                <a:ea typeface="Raleway"/>
                <a:cs typeface="Raleway"/>
                <a:sym typeface="Raleway"/>
              </a:rPr>
              <a:t>Worksheet Results</a:t>
            </a:r>
          </a:p>
          <a:p>
            <a:pPr lvl="0" algn="l">
              <a:spcBef>
                <a:spcPts val="1000"/>
              </a:spcBef>
              <a:buClr>
                <a:srgbClr val="000000"/>
              </a:buClr>
              <a:buSzPts val="2700"/>
            </a:pPr>
            <a:r>
              <a:rPr lang="en-US" dirty="0">
                <a:latin typeface="Raleway Thin"/>
                <a:ea typeface="Raleway Thin"/>
                <a:cs typeface="Raleway Thin"/>
                <a:sym typeface="Raleway Thin"/>
              </a:rPr>
              <a:t>[Company] Playbook</a:t>
            </a:r>
          </a:p>
        </p:txBody>
      </p:sp>
      <p:sp>
        <p:nvSpPr>
          <p:cNvPr id="13" name="Subtitle 2">
            <a:extLst>
              <a:ext uri="{FF2B5EF4-FFF2-40B4-BE49-F238E27FC236}">
                <a16:creationId xmlns:a16="http://schemas.microsoft.com/office/drawing/2014/main" id="{10F73F1D-0FDF-CC43-A0D8-C1AF9C5A4C5C}"/>
              </a:ext>
            </a:extLst>
          </p:cNvPr>
          <p:cNvSpPr txBox="1">
            <a:spLocks/>
          </p:cNvSpPr>
          <p:nvPr/>
        </p:nvSpPr>
        <p:spPr>
          <a:xfrm>
            <a:off x="4172210" y="2634545"/>
            <a:ext cx="6629400" cy="586901"/>
          </a:xfrm>
          <a:prstGeom prst="rect">
            <a:avLst/>
          </a:prstGeom>
        </p:spPr>
        <p:txBody>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2400" b="0" i="0" u="none" strike="noStrike" cap="none">
                <a:solidFill>
                  <a:schemeClr val="tx1"/>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9pPr>
          </a:lstStyle>
          <a:p>
            <a:pPr lvl="0" algn="l">
              <a:buSzPts val="1000"/>
            </a:pPr>
            <a:r>
              <a:rPr lang="en-US" sz="1600" dirty="0">
                <a:latin typeface="Raleway Thin"/>
                <a:ea typeface="Raleway Thin"/>
                <a:cs typeface="Raleway Thin"/>
                <a:sym typeface="Raleway Thin"/>
              </a:rPr>
              <a:t>Date (if applicable)</a:t>
            </a:r>
          </a:p>
        </p:txBody>
      </p:sp>
      <p:pic>
        <p:nvPicPr>
          <p:cNvPr id="14" name="Picture 13" descr="A close up of a logo&#10;&#10;Description automatically generated">
            <a:extLst>
              <a:ext uri="{FF2B5EF4-FFF2-40B4-BE49-F238E27FC236}">
                <a16:creationId xmlns:a16="http://schemas.microsoft.com/office/drawing/2014/main" id="{84F4D629-1417-C74D-A22E-FA94B05BCF98}"/>
              </a:ext>
            </a:extLst>
          </p:cNvPr>
          <p:cNvPicPr>
            <a:picLocks noChangeAspect="1"/>
          </p:cNvPicPr>
          <p:nvPr/>
        </p:nvPicPr>
        <p:blipFill>
          <a:blip r:embed="rId2"/>
          <a:stretch>
            <a:fillRect/>
          </a:stretch>
        </p:blipFill>
        <p:spPr>
          <a:xfrm>
            <a:off x="984978" y="237380"/>
            <a:ext cx="1429845" cy="2226851"/>
          </a:xfrm>
          <a:prstGeom prst="rect">
            <a:avLst/>
          </a:prstGeom>
        </p:spPr>
      </p:pic>
      <p:pic>
        <p:nvPicPr>
          <p:cNvPr id="16" name="Picture 15" descr="Plants">
            <a:extLst>
              <a:ext uri="{FF2B5EF4-FFF2-40B4-BE49-F238E27FC236}">
                <a16:creationId xmlns:a16="http://schemas.microsoft.com/office/drawing/2014/main" id="{72F7066E-CF82-014D-9E42-B48CFFC0553A}"/>
              </a:ext>
            </a:extLst>
          </p:cNvPr>
          <p:cNvPicPr>
            <a:picLocks noChangeAspect="1"/>
          </p:cNvPicPr>
          <p:nvPr/>
        </p:nvPicPr>
        <p:blipFill>
          <a:blip r:embed="rId3"/>
          <a:stretch>
            <a:fillRect/>
          </a:stretch>
        </p:blipFill>
        <p:spPr>
          <a:xfrm>
            <a:off x="7366050" y="2982166"/>
            <a:ext cx="1585944" cy="1956253"/>
          </a:xfrm>
          <a:prstGeom prst="rect">
            <a:avLst/>
          </a:prstGeom>
        </p:spPr>
      </p:pic>
      <p:pic>
        <p:nvPicPr>
          <p:cNvPr id="17" name="Picture 16">
            <a:extLst>
              <a:ext uri="{FF2B5EF4-FFF2-40B4-BE49-F238E27FC236}">
                <a16:creationId xmlns:a16="http://schemas.microsoft.com/office/drawing/2014/main" id="{6C800B17-054E-6F4E-BC90-BA6AFB6CCEB1}"/>
              </a:ext>
            </a:extLst>
          </p:cNvPr>
          <p:cNvPicPr>
            <a:picLocks noChangeAspect="1"/>
          </p:cNvPicPr>
          <p:nvPr/>
        </p:nvPicPr>
        <p:blipFill>
          <a:blip r:embed="rId4"/>
          <a:stretch>
            <a:fillRect/>
          </a:stretch>
        </p:blipFill>
        <p:spPr>
          <a:xfrm>
            <a:off x="984978" y="2634545"/>
            <a:ext cx="2347604" cy="586901"/>
          </a:xfrm>
          <a:prstGeom prst="rect">
            <a:avLst/>
          </a:prstGeom>
        </p:spPr>
      </p:pic>
      <p:pic>
        <p:nvPicPr>
          <p:cNvPr id="18" name="Picture 17">
            <a:extLst>
              <a:ext uri="{FF2B5EF4-FFF2-40B4-BE49-F238E27FC236}">
                <a16:creationId xmlns:a16="http://schemas.microsoft.com/office/drawing/2014/main" id="{AA03ACCB-F6A1-EE44-A80A-ABD4DBA04210}"/>
              </a:ext>
            </a:extLst>
          </p:cNvPr>
          <p:cNvPicPr>
            <a:picLocks noChangeAspect="1"/>
          </p:cNvPicPr>
          <p:nvPr/>
        </p:nvPicPr>
        <p:blipFill>
          <a:blip r:embed="rId5"/>
          <a:stretch>
            <a:fillRect/>
          </a:stretch>
        </p:blipFill>
        <p:spPr>
          <a:xfrm>
            <a:off x="1159139" y="3341771"/>
            <a:ext cx="1999281" cy="1596648"/>
          </a:xfrm>
          <a:prstGeom prst="rect">
            <a:avLst/>
          </a:prstGeom>
        </p:spPr>
      </p:pic>
      <p:sp>
        <p:nvSpPr>
          <p:cNvPr id="19" name="Google Shape;71;p1">
            <a:extLst>
              <a:ext uri="{FF2B5EF4-FFF2-40B4-BE49-F238E27FC236}">
                <a16:creationId xmlns:a16="http://schemas.microsoft.com/office/drawing/2014/main" id="{B999C4EC-EE13-B84F-B6E1-BCD8B23B439B}"/>
              </a:ext>
            </a:extLst>
          </p:cNvPr>
          <p:cNvSpPr txBox="1"/>
          <p:nvPr/>
        </p:nvSpPr>
        <p:spPr>
          <a:xfrm>
            <a:off x="4242360" y="4428144"/>
            <a:ext cx="2834700" cy="22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E00E77"/>
                </a:solidFill>
                <a:latin typeface="Raleway Thin"/>
                <a:ea typeface="Raleway Thin"/>
                <a:cs typeface="Raleway Thin"/>
                <a:sym typeface="Raleway Thin"/>
              </a:rPr>
              <a:t>@NVBC | </a:t>
            </a:r>
            <a:r>
              <a:rPr lang="en-US" sz="1000" b="1" i="0" u="none" strike="noStrike" cap="none" dirty="0" err="1">
                <a:solidFill>
                  <a:srgbClr val="E00E77"/>
                </a:solidFill>
                <a:latin typeface="Raleway Thin"/>
                <a:ea typeface="Raleway Thin"/>
                <a:cs typeface="Raleway Thin"/>
                <a:sym typeface="Raleway Thin"/>
              </a:rPr>
              <a:t>newventuresbc.com</a:t>
            </a:r>
            <a:endParaRPr sz="1000" b="1" i="0" u="none" strike="noStrike" cap="none" dirty="0">
              <a:solidFill>
                <a:srgbClr val="E00E77"/>
              </a:solidFill>
              <a:latin typeface="Raleway Thin"/>
              <a:ea typeface="Raleway Thin"/>
              <a:cs typeface="Raleway Thin"/>
              <a:sym typeface="Raleway Thin"/>
            </a:endParaRPr>
          </a:p>
        </p:txBody>
      </p:sp>
    </p:spTree>
    <p:extLst>
      <p:ext uri="{BB962C8B-B14F-4D97-AF65-F5344CB8AC3E}">
        <p14:creationId xmlns:p14="http://schemas.microsoft.com/office/powerpoint/2010/main" val="2549204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Customer Discovery Findings</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184" name="Google Shape;184;p10"/>
          <p:cNvSpPr txBox="1"/>
          <p:nvPr/>
        </p:nvSpPr>
        <p:spPr>
          <a:xfrm>
            <a:off x="685800" y="941950"/>
            <a:ext cx="65115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KEY FINDINGS FROM FIRST CUSTOMER MEETINGS:</a:t>
            </a:r>
            <a:endParaRPr sz="1400" b="0" i="0" u="none" strike="noStrike" cap="none">
              <a:solidFill>
                <a:srgbClr val="000000"/>
              </a:solidFill>
              <a:latin typeface="Raleway"/>
              <a:ea typeface="Raleway"/>
              <a:cs typeface="Raleway"/>
              <a:sym typeface="Raleway"/>
            </a:endParaRPr>
          </a:p>
          <a:p>
            <a:pPr marL="285750" marR="0" lvl="0" indent="-2730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Text</a:t>
            </a:r>
            <a:endParaRPr sz="1400" b="0" i="0" u="none" strike="noStrike" cap="none">
              <a:solidFill>
                <a:srgbClr val="000000"/>
              </a:solidFill>
              <a:latin typeface="Raleway"/>
              <a:ea typeface="Raleway"/>
              <a:cs typeface="Raleway"/>
              <a:sym typeface="Raleway"/>
            </a:endParaRPr>
          </a:p>
          <a:p>
            <a:pPr marL="285750" marR="0" lvl="0" indent="-2730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Text</a:t>
            </a:r>
            <a:endParaRPr sz="1400" b="0" i="0" u="none" strike="noStrike" cap="none">
              <a:solidFill>
                <a:srgbClr val="000000"/>
              </a:solidFill>
              <a:latin typeface="Raleway"/>
              <a:ea typeface="Raleway"/>
              <a:cs typeface="Raleway"/>
              <a:sym typeface="Raleway"/>
            </a:endParaRPr>
          </a:p>
          <a:p>
            <a:pPr marL="285750" marR="0" lvl="0" indent="-2730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Text</a:t>
            </a: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185" name="Google Shape;185;p10"/>
          <p:cNvSpPr/>
          <p:nvPr/>
        </p:nvSpPr>
        <p:spPr>
          <a:xfrm>
            <a:off x="914400" y="2228850"/>
            <a:ext cx="3505200" cy="1771800"/>
          </a:xfrm>
          <a:prstGeom prst="rect">
            <a:avLst/>
          </a:prstGeom>
          <a:solidFill>
            <a:srgbClr val="CC4871">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00000"/>
              </a:buClr>
              <a:buSzPts val="1600"/>
              <a:buFont typeface="Gill Sans"/>
              <a:buNone/>
            </a:pPr>
            <a:r>
              <a:rPr lang="en-US" sz="1400" b="0" i="0" u="none" strike="noStrike" cap="none">
                <a:solidFill>
                  <a:srgbClr val="000000"/>
                </a:solidFill>
                <a:latin typeface="Raleway"/>
                <a:ea typeface="Raleway"/>
                <a:cs typeface="Raleway"/>
                <a:sym typeface="Raleway"/>
              </a:rPr>
              <a:t>LIKES:</a:t>
            </a:r>
            <a:endParaRPr sz="1400" b="0" i="0" u="none" strike="noStrike" cap="none">
              <a:solidFill>
                <a:srgbClr val="000000"/>
              </a:solidFill>
              <a:latin typeface="Raleway"/>
              <a:ea typeface="Raleway"/>
              <a:cs typeface="Raleway"/>
              <a:sym typeface="Raleway"/>
            </a:endParaRPr>
          </a:p>
        </p:txBody>
      </p:sp>
      <p:sp>
        <p:nvSpPr>
          <p:cNvPr id="186" name="Google Shape;186;p10"/>
          <p:cNvSpPr/>
          <p:nvPr/>
        </p:nvSpPr>
        <p:spPr>
          <a:xfrm>
            <a:off x="4572000" y="2228850"/>
            <a:ext cx="3563100" cy="1771800"/>
          </a:xfrm>
          <a:prstGeom prst="rect">
            <a:avLst/>
          </a:prstGeom>
          <a:solidFill>
            <a:srgbClr val="CC4871">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00000"/>
              </a:buClr>
              <a:buSzPts val="1600"/>
              <a:buFont typeface="Gill Sans"/>
              <a:buNone/>
            </a:pPr>
            <a:r>
              <a:rPr lang="en-US" sz="1400" b="0" i="0" u="none" strike="noStrike" cap="none">
                <a:solidFill>
                  <a:srgbClr val="000000"/>
                </a:solidFill>
                <a:latin typeface="Raleway"/>
                <a:ea typeface="Raleway"/>
                <a:cs typeface="Raleway"/>
                <a:sym typeface="Raleway"/>
              </a:rPr>
              <a:t>DISLIKES:</a:t>
            </a:r>
            <a:endParaRPr sz="1400" b="0" i="0" u="none" strike="noStrike" cap="none">
              <a:solidFill>
                <a:srgbClr val="000000"/>
              </a:solidFill>
              <a:latin typeface="Raleway"/>
              <a:ea typeface="Raleway"/>
              <a:cs typeface="Raleway"/>
              <a:sym typeface="Raleway"/>
            </a:endParaRPr>
          </a:p>
        </p:txBody>
      </p:sp>
      <p:pic>
        <p:nvPicPr>
          <p:cNvPr id="7" name="Picture 6">
            <a:extLst>
              <a:ext uri="{FF2B5EF4-FFF2-40B4-BE49-F238E27FC236}">
                <a16:creationId xmlns:a16="http://schemas.microsoft.com/office/drawing/2014/main" id="{C52BAF15-300A-7E45-B7B7-634E56140C2D}"/>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TALC</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pic>
        <p:nvPicPr>
          <p:cNvPr id="192" name="Google Shape;192;p11"/>
          <p:cNvPicPr preferRelativeResize="0"/>
          <p:nvPr/>
        </p:nvPicPr>
        <p:blipFill rotWithShape="1">
          <a:blip r:embed="rId3">
            <a:alphaModFix/>
          </a:blip>
          <a:srcRect/>
          <a:stretch/>
        </p:blipFill>
        <p:spPr>
          <a:xfrm>
            <a:off x="4416476" y="687300"/>
            <a:ext cx="3943350" cy="2219102"/>
          </a:xfrm>
          <a:prstGeom prst="rect">
            <a:avLst/>
          </a:prstGeom>
          <a:noFill/>
          <a:ln>
            <a:noFill/>
          </a:ln>
        </p:spPr>
      </p:pic>
      <p:sp>
        <p:nvSpPr>
          <p:cNvPr id="193" name="Google Shape;193;p11"/>
          <p:cNvSpPr/>
          <p:nvPr/>
        </p:nvSpPr>
        <p:spPr>
          <a:xfrm>
            <a:off x="680275" y="1122675"/>
            <a:ext cx="8001000" cy="31434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Where Are You? (choose one):</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Innovators</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Early Market</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Chasm</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Bowling Alley</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Tornado</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Main Street</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Total Assimilation</a:t>
            </a:r>
            <a:endParaRPr sz="1400" b="0" i="0" u="none" strike="noStrike" cap="none">
              <a:solidFill>
                <a:srgbClr val="000000"/>
              </a:solidFill>
              <a:latin typeface="Raleway"/>
              <a:ea typeface="Raleway"/>
              <a:cs typeface="Raleway"/>
              <a:sym typeface="Raleway"/>
            </a:endParaRPr>
          </a:p>
          <a:p>
            <a:pPr marL="742950" marR="0" lvl="1" indent="-17145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aleway"/>
              <a:ea typeface="Raleway"/>
              <a:cs typeface="Raleway"/>
              <a:sym typeface="Raleway"/>
            </a:endParaRPr>
          </a:p>
          <a:p>
            <a:pPr marL="742950" marR="0" lvl="1" indent="-17145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Define the top thing you must do to move to  the next stage in the TALC? Remember that your market type will determine the width of your chasm:</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a:t>
            </a:r>
            <a:endParaRPr sz="1400" b="0" i="0" u="none" strike="noStrike" cap="none">
              <a:solidFill>
                <a:srgbClr val="000000"/>
              </a:solidFill>
              <a:latin typeface="Raleway"/>
              <a:ea typeface="Raleway"/>
              <a:cs typeface="Raleway"/>
              <a:sym typeface="Raleway"/>
            </a:endParaRPr>
          </a:p>
          <a:p>
            <a:pPr marL="742950" marR="0" lvl="1" indent="-17145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pic>
        <p:nvPicPr>
          <p:cNvPr id="6" name="Picture 5">
            <a:extLst>
              <a:ext uri="{FF2B5EF4-FFF2-40B4-BE49-F238E27FC236}">
                <a16:creationId xmlns:a16="http://schemas.microsoft.com/office/drawing/2014/main" id="{96AF044E-1DCF-3742-AA11-5A25551D5062}"/>
              </a:ext>
            </a:extLst>
          </p:cNvPr>
          <p:cNvPicPr>
            <a:picLocks noChangeAspect="1"/>
          </p:cNvPicPr>
          <p:nvPr/>
        </p:nvPicPr>
        <p:blipFill>
          <a:blip r:embed="rId4"/>
          <a:stretch>
            <a:fillRect/>
          </a:stretch>
        </p:blipFill>
        <p:spPr>
          <a:xfrm>
            <a:off x="8500155" y="4467691"/>
            <a:ext cx="542624" cy="5288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aphicFrame>
        <p:nvGraphicFramePr>
          <p:cNvPr id="199" name="Google Shape;199;p12"/>
          <p:cNvGraphicFramePr/>
          <p:nvPr/>
        </p:nvGraphicFramePr>
        <p:xfrm>
          <a:off x="565203" y="1320419"/>
          <a:ext cx="8013600" cy="2976715"/>
        </p:xfrm>
        <a:graphic>
          <a:graphicData uri="http://schemas.openxmlformats.org/drawingml/2006/table">
            <a:tbl>
              <a:tblPr>
                <a:noFill/>
                <a:tableStyleId>{36E54FBC-D469-410B-BCCE-E0CE7499B467}</a:tableStyleId>
              </a:tblPr>
              <a:tblGrid>
                <a:gridCol w="2003375">
                  <a:extLst>
                    <a:ext uri="{9D8B030D-6E8A-4147-A177-3AD203B41FA5}">
                      <a16:colId xmlns:a16="http://schemas.microsoft.com/office/drawing/2014/main" val="20000"/>
                    </a:ext>
                  </a:extLst>
                </a:gridCol>
                <a:gridCol w="691425">
                  <a:extLst>
                    <a:ext uri="{9D8B030D-6E8A-4147-A177-3AD203B41FA5}">
                      <a16:colId xmlns:a16="http://schemas.microsoft.com/office/drawing/2014/main" val="20001"/>
                    </a:ext>
                  </a:extLst>
                </a:gridCol>
                <a:gridCol w="613950">
                  <a:extLst>
                    <a:ext uri="{9D8B030D-6E8A-4147-A177-3AD203B41FA5}">
                      <a16:colId xmlns:a16="http://schemas.microsoft.com/office/drawing/2014/main" val="20002"/>
                    </a:ext>
                  </a:extLst>
                </a:gridCol>
                <a:gridCol w="630325">
                  <a:extLst>
                    <a:ext uri="{9D8B030D-6E8A-4147-A177-3AD203B41FA5}">
                      <a16:colId xmlns:a16="http://schemas.microsoft.com/office/drawing/2014/main" val="20003"/>
                    </a:ext>
                  </a:extLst>
                </a:gridCol>
                <a:gridCol w="2984075">
                  <a:extLst>
                    <a:ext uri="{9D8B030D-6E8A-4147-A177-3AD203B41FA5}">
                      <a16:colId xmlns:a16="http://schemas.microsoft.com/office/drawing/2014/main" val="20004"/>
                    </a:ext>
                  </a:extLst>
                </a:gridCol>
                <a:gridCol w="472025">
                  <a:extLst>
                    <a:ext uri="{9D8B030D-6E8A-4147-A177-3AD203B41FA5}">
                      <a16:colId xmlns:a16="http://schemas.microsoft.com/office/drawing/2014/main" val="20005"/>
                    </a:ext>
                  </a:extLst>
                </a:gridCol>
                <a:gridCol w="618425">
                  <a:extLst>
                    <a:ext uri="{9D8B030D-6E8A-4147-A177-3AD203B41FA5}">
                      <a16:colId xmlns:a16="http://schemas.microsoft.com/office/drawing/2014/main" val="20006"/>
                    </a:ext>
                  </a:extLst>
                </a:gridCol>
              </a:tblGrid>
              <a:tr h="415050">
                <a:tc>
                  <a:txBody>
                    <a:bodyPr/>
                    <a:lstStyle/>
                    <a:p>
                      <a:pPr marL="0" marR="0" lvl="0" indent="0" algn="l" rtl="0">
                        <a:lnSpc>
                          <a:spcPct val="100000"/>
                        </a:lnSpc>
                        <a:spcBef>
                          <a:spcPts val="0"/>
                        </a:spcBef>
                        <a:spcAft>
                          <a:spcPts val="0"/>
                        </a:spcAft>
                        <a:buClr>
                          <a:schemeClr val="dk1"/>
                        </a:buClr>
                        <a:buSzPts val="1800"/>
                        <a:buFont typeface="Calibri"/>
                        <a:buNone/>
                      </a:pPr>
                      <a:r>
                        <a:rPr lang="en-US" sz="1400" b="1" u="none" strike="noStrike" cap="none">
                          <a:latin typeface="Raleway"/>
                          <a:ea typeface="Raleway"/>
                          <a:cs typeface="Raleway"/>
                          <a:sym typeface="Raleway"/>
                        </a:rPr>
                        <a:t>Market Potential</a:t>
                      </a:r>
                      <a:endParaRPr sz="1400" b="1"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aleway"/>
                          <a:ea typeface="Raleway"/>
                          <a:cs typeface="Raleway"/>
                          <a:sym typeface="Raleway"/>
                        </a:rPr>
                        <a:t>Attributes</a:t>
                      </a:r>
                      <a:endParaRPr sz="14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aleway"/>
                          <a:ea typeface="Raleway"/>
                          <a:cs typeface="Raleway"/>
                          <a:sym typeface="Raleway"/>
                        </a:rPr>
                        <a:t>Score</a:t>
                      </a:r>
                      <a:endParaRPr sz="14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400" b="1" i="0" u="none" strike="noStrike" cap="none">
                          <a:solidFill>
                            <a:srgbClr val="000000"/>
                          </a:solidFill>
                          <a:latin typeface="Raleway"/>
                          <a:ea typeface="Raleway"/>
                          <a:cs typeface="Raleway"/>
                          <a:sym typeface="Raleway"/>
                        </a:rPr>
                        <a:t>Market Challenge</a:t>
                      </a:r>
                      <a:endParaRPr sz="1400" u="none" strike="noStrike" cap="none">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aleway"/>
                          <a:ea typeface="Raleway"/>
                          <a:cs typeface="Raleway"/>
                          <a:sym typeface="Raleway"/>
                        </a:rPr>
                        <a:t>Attributes</a:t>
                      </a:r>
                      <a:endParaRPr sz="14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aleway"/>
                          <a:ea typeface="Raleway"/>
                          <a:cs typeface="Raleway"/>
                          <a:sym typeface="Raleway"/>
                        </a:rPr>
                        <a:t>Score</a:t>
                      </a:r>
                      <a:endParaRPr sz="1400" u="none" strike="noStrike" cap="none">
                        <a:latin typeface="Raleway"/>
                        <a:ea typeface="Raleway"/>
                        <a:cs typeface="Raleway"/>
                        <a:sym typeface="Raleway"/>
                      </a:endParaRPr>
                    </a:p>
                  </a:txBody>
                  <a:tcPr marL="3575" marR="3575" marT="3575" marB="0" anchor="b">
                    <a:solidFill>
                      <a:srgbClr val="F4F4F5"/>
                    </a:solidFill>
                  </a:tcPr>
                </a:tc>
                <a:extLst>
                  <a:ext uri="{0D108BD9-81ED-4DB2-BD59-A6C34878D82A}">
                    <a16:rowId xmlns:a16="http://schemas.microsoft.com/office/drawing/2014/main" val="10000"/>
                  </a:ext>
                </a:extLst>
              </a:tr>
              <a:tr h="2916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Compelling reason to buy</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latin typeface="Raleway"/>
                          <a:ea typeface="Raleway"/>
                          <a:cs typeface="Raleway"/>
                          <a:sym typeface="Raleway"/>
                        </a:rPr>
                        <a:t>Avg </a:t>
                      </a:r>
                      <a:endParaRPr sz="1100" b="1"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aleway"/>
                          <a:ea typeface="Raleway"/>
                          <a:cs typeface="Raleway"/>
                          <a:sym typeface="Raleway"/>
                        </a:rPr>
                        <a:t>Implementation Obstacles</a:t>
                      </a:r>
                      <a:endParaRPr sz="11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Raleway"/>
                          <a:ea typeface="Raleway"/>
                          <a:cs typeface="Raleway"/>
                          <a:sym typeface="Raleway"/>
                        </a:rPr>
                        <a:t>Avg</a:t>
                      </a:r>
                      <a:endParaRPr sz="1100" u="none" strike="noStrike" cap="none">
                        <a:latin typeface="Raleway"/>
                        <a:ea typeface="Raleway"/>
                        <a:cs typeface="Raleway"/>
                        <a:sym typeface="Raleway"/>
                      </a:endParaRPr>
                    </a:p>
                  </a:txBody>
                  <a:tcPr marL="3575" marR="3575" marT="3575" marB="0" anchor="b">
                    <a:solidFill>
                      <a:srgbClr val="F4F4F5"/>
                    </a:solidFill>
                  </a:tcPr>
                </a:tc>
                <a:extLst>
                  <a:ext uri="{0D108BD9-81ED-4DB2-BD59-A6C34878D82A}">
                    <a16:rowId xmlns:a16="http://schemas.microsoft.com/office/drawing/2014/main" val="10001"/>
                  </a:ext>
                </a:extLst>
              </a:tr>
              <a:tr h="1636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  Unmet need</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aleway"/>
                          <a:ea typeface="Raleway"/>
                          <a:cs typeface="Raleway"/>
                          <a:sym typeface="Raleway"/>
                        </a:rPr>
                        <a:t>  Product development difficulties</a:t>
                      </a:r>
                      <a:endParaRPr sz="11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u="none" strike="noStrike" cap="none">
                        <a:latin typeface="Raleway"/>
                        <a:ea typeface="Raleway"/>
                        <a:cs typeface="Raleway"/>
                        <a:sym typeface="Raleway"/>
                      </a:endParaRPr>
                    </a:p>
                  </a:txBody>
                  <a:tcPr marL="3575" marR="3575" marT="3575" marB="0" anchor="b">
                    <a:solidFill>
                      <a:srgbClr val="F4F4F5"/>
                    </a:solidFill>
                  </a:tcPr>
                </a:tc>
                <a:extLst>
                  <a:ext uri="{0D108BD9-81ED-4DB2-BD59-A6C34878D82A}">
                    <a16:rowId xmlns:a16="http://schemas.microsoft.com/office/drawing/2014/main" val="10002"/>
                  </a:ext>
                </a:extLst>
              </a:tr>
              <a:tr h="1636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  Effective solution</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aleway"/>
                          <a:ea typeface="Raleway"/>
                          <a:cs typeface="Raleway"/>
                          <a:sym typeface="Raleway"/>
                        </a:rPr>
                        <a:t>  Sales &amp; distribution difficulties</a:t>
                      </a:r>
                      <a:endParaRPr sz="11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u="none" strike="noStrike" cap="none">
                        <a:latin typeface="Raleway"/>
                        <a:ea typeface="Raleway"/>
                        <a:cs typeface="Raleway"/>
                        <a:sym typeface="Raleway"/>
                      </a:endParaRPr>
                    </a:p>
                  </a:txBody>
                  <a:tcPr marL="3575" marR="3575" marT="3575" marB="0" anchor="b">
                    <a:solidFill>
                      <a:srgbClr val="F4F4F5"/>
                    </a:solidFill>
                  </a:tcPr>
                </a:tc>
                <a:extLst>
                  <a:ext uri="{0D108BD9-81ED-4DB2-BD59-A6C34878D82A}">
                    <a16:rowId xmlns:a16="http://schemas.microsoft.com/office/drawing/2014/main" val="10003"/>
                  </a:ext>
                </a:extLst>
              </a:tr>
              <a:tr h="1636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  Better than current solutions</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aleway"/>
                          <a:ea typeface="Raleway"/>
                          <a:cs typeface="Raleway"/>
                          <a:sym typeface="Raleway"/>
                        </a:rPr>
                        <a:t>  Funding challenges</a:t>
                      </a:r>
                      <a:endParaRPr sz="11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u="none" strike="noStrike" cap="none">
                        <a:latin typeface="Raleway"/>
                        <a:ea typeface="Raleway"/>
                        <a:cs typeface="Raleway"/>
                        <a:sym typeface="Raleway"/>
                      </a:endParaRPr>
                    </a:p>
                  </a:txBody>
                  <a:tcPr marL="3575" marR="3575" marT="3575" marB="0" anchor="b">
                    <a:solidFill>
                      <a:srgbClr val="F4F4F5"/>
                    </a:solidFill>
                  </a:tcPr>
                </a:tc>
                <a:extLst>
                  <a:ext uri="{0D108BD9-81ED-4DB2-BD59-A6C34878D82A}">
                    <a16:rowId xmlns:a16="http://schemas.microsoft.com/office/drawing/2014/main" val="10004"/>
                  </a:ext>
                </a:extLst>
              </a:tr>
              <a:tr h="1636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Market Volume</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latin typeface="Raleway"/>
                          <a:ea typeface="Raleway"/>
                          <a:cs typeface="Raleway"/>
                          <a:sym typeface="Raleway"/>
                        </a:rPr>
                        <a:t>Avg</a:t>
                      </a:r>
                      <a:endParaRPr sz="1100" b="1"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aleway"/>
                          <a:ea typeface="Raleway"/>
                          <a:cs typeface="Raleway"/>
                          <a:sym typeface="Raleway"/>
                        </a:rPr>
                        <a:t>Time to revenue</a:t>
                      </a:r>
                      <a:endParaRPr sz="11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latin typeface="Raleway"/>
                          <a:ea typeface="Raleway"/>
                          <a:cs typeface="Raleway"/>
                          <a:sym typeface="Raleway"/>
                        </a:rPr>
                        <a:t>Avg</a:t>
                      </a:r>
                      <a:endParaRPr sz="1100" b="1" u="none" strike="noStrike" cap="none">
                        <a:latin typeface="Raleway"/>
                        <a:ea typeface="Raleway"/>
                        <a:cs typeface="Raleway"/>
                        <a:sym typeface="Raleway"/>
                      </a:endParaRPr>
                    </a:p>
                  </a:txBody>
                  <a:tcPr marL="3575" marR="3575" marT="3575" marB="0" anchor="b">
                    <a:solidFill>
                      <a:srgbClr val="F4F4F5"/>
                    </a:solidFill>
                  </a:tcPr>
                </a:tc>
                <a:extLst>
                  <a:ext uri="{0D108BD9-81ED-4DB2-BD59-A6C34878D82A}">
                    <a16:rowId xmlns:a16="http://schemas.microsoft.com/office/drawing/2014/main" val="10005"/>
                  </a:ext>
                </a:extLst>
              </a:tr>
              <a:tr h="1636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  Current market size</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aleway"/>
                          <a:ea typeface="Raleway"/>
                          <a:cs typeface="Raleway"/>
                          <a:sym typeface="Raleway"/>
                        </a:rPr>
                        <a:t>  Development time</a:t>
                      </a:r>
                      <a:endParaRPr sz="11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u="none" strike="noStrike" cap="none">
                        <a:latin typeface="Raleway"/>
                        <a:ea typeface="Raleway"/>
                        <a:cs typeface="Raleway"/>
                        <a:sym typeface="Raleway"/>
                      </a:endParaRPr>
                    </a:p>
                  </a:txBody>
                  <a:tcPr marL="3575" marR="3575" marT="3575" marB="0" anchor="b">
                    <a:solidFill>
                      <a:srgbClr val="F4F4F5"/>
                    </a:solidFill>
                  </a:tcPr>
                </a:tc>
                <a:extLst>
                  <a:ext uri="{0D108BD9-81ED-4DB2-BD59-A6C34878D82A}">
                    <a16:rowId xmlns:a16="http://schemas.microsoft.com/office/drawing/2014/main" val="10006"/>
                  </a:ext>
                </a:extLst>
              </a:tr>
              <a:tr h="1636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  Expected growth</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aleway"/>
                          <a:ea typeface="Raleway"/>
                          <a:cs typeface="Raleway"/>
                          <a:sym typeface="Raleway"/>
                        </a:rPr>
                        <a:t>  Time between product and market readiness</a:t>
                      </a:r>
                      <a:endParaRPr sz="11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u="none" strike="noStrike" cap="none">
                        <a:latin typeface="Raleway"/>
                        <a:ea typeface="Raleway"/>
                        <a:cs typeface="Raleway"/>
                        <a:sym typeface="Raleway"/>
                      </a:endParaRPr>
                    </a:p>
                  </a:txBody>
                  <a:tcPr marL="3575" marR="3575" marT="3575" marB="0" anchor="b">
                    <a:solidFill>
                      <a:srgbClr val="F4F4F5"/>
                    </a:solidFill>
                  </a:tcPr>
                </a:tc>
                <a:extLst>
                  <a:ext uri="{0D108BD9-81ED-4DB2-BD59-A6C34878D82A}">
                    <a16:rowId xmlns:a16="http://schemas.microsoft.com/office/drawing/2014/main" val="10007"/>
                  </a:ext>
                </a:extLst>
              </a:tr>
              <a:tr h="163600">
                <a:tc>
                  <a:txBody>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aleway"/>
                          <a:ea typeface="Raleway"/>
                          <a:cs typeface="Raleway"/>
                          <a:sym typeface="Raleway"/>
                        </a:rPr>
                        <a:t>  Length of sales cycle</a:t>
                      </a:r>
                      <a:endParaRPr sz="11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u="none" strike="noStrike" cap="none">
                        <a:latin typeface="Raleway"/>
                        <a:ea typeface="Raleway"/>
                        <a:cs typeface="Raleway"/>
                        <a:sym typeface="Raleway"/>
                      </a:endParaRPr>
                    </a:p>
                  </a:txBody>
                  <a:tcPr marL="3575" marR="3575" marT="3575" marB="0" anchor="b">
                    <a:solidFill>
                      <a:srgbClr val="F4F4F5"/>
                    </a:solidFill>
                  </a:tcPr>
                </a:tc>
                <a:extLst>
                  <a:ext uri="{0D108BD9-81ED-4DB2-BD59-A6C34878D82A}">
                    <a16:rowId xmlns:a16="http://schemas.microsoft.com/office/drawing/2014/main" val="10008"/>
                  </a:ext>
                </a:extLst>
              </a:tr>
              <a:tr h="1636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Economic viability</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latin typeface="Raleway"/>
                          <a:ea typeface="Raleway"/>
                          <a:cs typeface="Raleway"/>
                          <a:sym typeface="Raleway"/>
                        </a:rPr>
                        <a:t>Avg</a:t>
                      </a:r>
                      <a:endParaRPr sz="1100" b="1"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aleway"/>
                          <a:ea typeface="Raleway"/>
                          <a:cs typeface="Raleway"/>
                          <a:sym typeface="Raleway"/>
                        </a:rPr>
                        <a:t>External risks</a:t>
                      </a:r>
                      <a:endParaRPr sz="11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Raleway"/>
                          <a:ea typeface="Raleway"/>
                          <a:cs typeface="Raleway"/>
                          <a:sym typeface="Raleway"/>
                        </a:rPr>
                        <a:t>Avg</a:t>
                      </a:r>
                      <a:endParaRPr sz="1100" u="none" strike="noStrike" cap="none">
                        <a:latin typeface="Raleway"/>
                        <a:ea typeface="Raleway"/>
                        <a:cs typeface="Raleway"/>
                        <a:sym typeface="Raleway"/>
                      </a:endParaRPr>
                    </a:p>
                  </a:txBody>
                  <a:tcPr marL="3575" marR="3575" marT="3575" marB="0" anchor="b">
                    <a:solidFill>
                      <a:srgbClr val="F4F4F5"/>
                    </a:solidFill>
                  </a:tcPr>
                </a:tc>
                <a:extLst>
                  <a:ext uri="{0D108BD9-81ED-4DB2-BD59-A6C34878D82A}">
                    <a16:rowId xmlns:a16="http://schemas.microsoft.com/office/drawing/2014/main" val="10009"/>
                  </a:ext>
                </a:extLst>
              </a:tr>
              <a:tr h="1636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  Margins</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aleway"/>
                          <a:ea typeface="Raleway"/>
                          <a:cs typeface="Raleway"/>
                          <a:sym typeface="Raleway"/>
                        </a:rPr>
                        <a:t>  Competitive threat</a:t>
                      </a:r>
                      <a:endParaRPr sz="11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u="none" strike="noStrike" cap="none">
                        <a:latin typeface="Raleway"/>
                        <a:ea typeface="Raleway"/>
                        <a:cs typeface="Raleway"/>
                        <a:sym typeface="Raleway"/>
                      </a:endParaRPr>
                    </a:p>
                  </a:txBody>
                  <a:tcPr marL="3575" marR="3575" marT="3575" marB="0" anchor="b">
                    <a:solidFill>
                      <a:srgbClr val="F4F4F5"/>
                    </a:solidFill>
                  </a:tcPr>
                </a:tc>
                <a:extLst>
                  <a:ext uri="{0D108BD9-81ED-4DB2-BD59-A6C34878D82A}">
                    <a16:rowId xmlns:a16="http://schemas.microsoft.com/office/drawing/2014/main" val="10010"/>
                  </a:ext>
                </a:extLst>
              </a:tr>
              <a:tr h="1885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  Customers' ability to pay</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aleway"/>
                          <a:ea typeface="Raleway"/>
                          <a:cs typeface="Raleway"/>
                          <a:sym typeface="Raleway"/>
                        </a:rPr>
                        <a:t>  3rd party dependencies</a:t>
                      </a:r>
                      <a:endParaRPr sz="11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u="none" strike="noStrike" cap="none">
                        <a:latin typeface="Raleway"/>
                        <a:ea typeface="Raleway"/>
                        <a:cs typeface="Raleway"/>
                        <a:sym typeface="Raleway"/>
                      </a:endParaRPr>
                    </a:p>
                  </a:txBody>
                  <a:tcPr marL="3575" marR="3575" marT="3575" marB="0" anchor="b">
                    <a:solidFill>
                      <a:srgbClr val="F4F4F5"/>
                    </a:solidFill>
                  </a:tcPr>
                </a:tc>
                <a:extLst>
                  <a:ext uri="{0D108BD9-81ED-4DB2-BD59-A6C34878D82A}">
                    <a16:rowId xmlns:a16="http://schemas.microsoft.com/office/drawing/2014/main" val="10011"/>
                  </a:ext>
                </a:extLst>
              </a:tr>
              <a:tr h="1636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  Customer stickiness</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Raleway"/>
                          <a:ea typeface="Raleway"/>
                          <a:cs typeface="Raleway"/>
                          <a:sym typeface="Raleway"/>
                        </a:rPr>
                        <a:t>  Barriers to adoption</a:t>
                      </a:r>
                      <a:endParaRPr sz="11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Raleway"/>
                          <a:ea typeface="Raleway"/>
                          <a:cs typeface="Raleway"/>
                          <a:sym typeface="Raleway"/>
                        </a:rPr>
                        <a:t>**</a:t>
                      </a:r>
                      <a:endParaRPr sz="1100" u="none" strike="noStrike" cap="none">
                        <a:latin typeface="Raleway"/>
                        <a:ea typeface="Raleway"/>
                        <a:cs typeface="Raleway"/>
                        <a:sym typeface="Raleway"/>
                      </a:endParaRPr>
                    </a:p>
                  </a:txBody>
                  <a:tcPr marL="3575" marR="3575" marT="3575" marB="0" anchor="b">
                    <a:solidFill>
                      <a:srgbClr val="F4F4F5"/>
                    </a:solidFill>
                  </a:tcPr>
                </a:tc>
                <a:extLst>
                  <a:ext uri="{0D108BD9-81ED-4DB2-BD59-A6C34878D82A}">
                    <a16:rowId xmlns:a16="http://schemas.microsoft.com/office/drawing/2014/main" val="10012"/>
                  </a:ext>
                </a:extLst>
              </a:tr>
              <a:tr h="1864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Raleway"/>
                          <a:ea typeface="Raleway"/>
                          <a:cs typeface="Raleway"/>
                          <a:sym typeface="Raleway"/>
                        </a:rPr>
                        <a:t>Average score</a:t>
                      </a:r>
                      <a:endParaRPr sz="1200" b="1"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Raleway"/>
                          <a:ea typeface="Raleway"/>
                          <a:cs typeface="Raleway"/>
                          <a:sym typeface="Raleway"/>
                        </a:rPr>
                        <a:t>Avg</a:t>
                      </a:r>
                      <a:endParaRPr sz="1200" b="1"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aleway"/>
                          <a:ea typeface="Raleway"/>
                          <a:cs typeface="Raleway"/>
                          <a:sym typeface="Raleway"/>
                        </a:rPr>
                        <a:t>Average score</a:t>
                      </a:r>
                      <a:endParaRPr sz="1100" u="none" strike="noStrike" cap="none">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Raleway"/>
                        <a:ea typeface="Raleway"/>
                        <a:cs typeface="Raleway"/>
                        <a:sym typeface="Raleway"/>
                      </a:endParaRPr>
                    </a:p>
                  </a:txBody>
                  <a:tcPr marL="3575" marR="3575" marT="3575" marB="0" anchor="b">
                    <a:solidFill>
                      <a:srgbClr val="F4F4F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aleway"/>
                          <a:ea typeface="Raleway"/>
                          <a:cs typeface="Raleway"/>
                          <a:sym typeface="Raleway"/>
                        </a:rPr>
                        <a:t>Avg</a:t>
                      </a:r>
                      <a:endParaRPr sz="1100" u="none" strike="noStrike" cap="none">
                        <a:latin typeface="Raleway"/>
                        <a:ea typeface="Raleway"/>
                        <a:cs typeface="Raleway"/>
                        <a:sym typeface="Raleway"/>
                      </a:endParaRPr>
                    </a:p>
                  </a:txBody>
                  <a:tcPr marL="3575" marR="3575" marT="3575" marB="0" anchor="b">
                    <a:solidFill>
                      <a:srgbClr val="F4F4F5"/>
                    </a:solidFill>
                  </a:tcPr>
                </a:tc>
                <a:extLst>
                  <a:ext uri="{0D108BD9-81ED-4DB2-BD59-A6C34878D82A}">
                    <a16:rowId xmlns:a16="http://schemas.microsoft.com/office/drawing/2014/main" val="10013"/>
                  </a:ext>
                </a:extLst>
              </a:tr>
            </a:tbl>
          </a:graphicData>
        </a:graphic>
      </p:graphicFrame>
      <p:sp>
        <p:nvSpPr>
          <p:cNvPr id="200" name="Google Shape;200;p12"/>
          <p:cNvSpPr txBox="1">
            <a:spLocks noGrp="1"/>
          </p:cNvSpPr>
          <p:nvPr>
            <p:ph type="title"/>
          </p:nvPr>
        </p:nvSpPr>
        <p:spPr>
          <a:xfrm>
            <a:off x="628650" y="274639"/>
            <a:ext cx="7886700" cy="639762"/>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3240"/>
              <a:buNone/>
            </a:pPr>
            <a:r>
              <a:rPr lang="en-US" sz="2187"/>
              <a:t>Opportunity Assessment:</a:t>
            </a:r>
            <a:br>
              <a:rPr lang="en-US" sz="1620"/>
            </a:br>
            <a:r>
              <a:rPr lang="en-US" sz="1620"/>
              <a:t>Insert Market Name</a:t>
            </a:r>
            <a:endParaRPr sz="1800"/>
          </a:p>
        </p:txBody>
      </p:sp>
      <p:sp>
        <p:nvSpPr>
          <p:cNvPr id="201" name="Google Shape;201;p12"/>
          <p:cNvSpPr txBox="1"/>
          <p:nvPr/>
        </p:nvSpPr>
        <p:spPr>
          <a:xfrm>
            <a:off x="372533" y="4504267"/>
            <a:ext cx="6248400"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 Choose Low/Mid/High/Super</a:t>
            </a:r>
            <a:endParaRPr/>
          </a:p>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 Low = 1, Mid = 2, High = 3, Super = 4</a:t>
            </a:r>
            <a:endParaRPr/>
          </a:p>
        </p:txBody>
      </p:sp>
      <p:pic>
        <p:nvPicPr>
          <p:cNvPr id="5" name="Picture 4">
            <a:extLst>
              <a:ext uri="{FF2B5EF4-FFF2-40B4-BE49-F238E27FC236}">
                <a16:creationId xmlns:a16="http://schemas.microsoft.com/office/drawing/2014/main" id="{754786D6-0FD3-AB4B-99D6-EA169207A793}"/>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txBox="1">
            <a:spLocks noGrp="1"/>
          </p:cNvSpPr>
          <p:nvPr>
            <p:ph type="title"/>
          </p:nvPr>
        </p:nvSpPr>
        <p:spPr>
          <a:xfrm>
            <a:off x="628650" y="274639"/>
            <a:ext cx="7886700" cy="639762"/>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3240"/>
              <a:buNone/>
            </a:pPr>
            <a:r>
              <a:rPr lang="en-US" sz="2430"/>
              <a:t>Market Attractiveness Map</a:t>
            </a:r>
            <a:endParaRPr/>
          </a:p>
        </p:txBody>
      </p:sp>
      <p:sp>
        <p:nvSpPr>
          <p:cNvPr id="208" name="Google Shape;208;p13"/>
          <p:cNvSpPr txBox="1"/>
          <p:nvPr/>
        </p:nvSpPr>
        <p:spPr>
          <a:xfrm>
            <a:off x="3630289" y="4509927"/>
            <a:ext cx="1187775" cy="300052"/>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500" b="1" i="0" u="none" strike="noStrike" cap="none">
                <a:solidFill>
                  <a:schemeClr val="dk1"/>
                </a:solidFill>
                <a:latin typeface="Raleway"/>
                <a:ea typeface="Raleway"/>
                <a:cs typeface="Raleway"/>
                <a:sym typeface="Raleway"/>
              </a:rPr>
              <a:t>Challenge</a:t>
            </a:r>
            <a:endParaRPr sz="1050" b="0" i="0" u="none" strike="noStrike" cap="none">
              <a:solidFill>
                <a:srgbClr val="000000"/>
              </a:solidFill>
              <a:latin typeface="Raleway"/>
              <a:ea typeface="Raleway"/>
              <a:cs typeface="Raleway"/>
              <a:sym typeface="Raleway"/>
            </a:endParaRPr>
          </a:p>
        </p:txBody>
      </p:sp>
      <p:sp>
        <p:nvSpPr>
          <p:cNvPr id="209" name="Google Shape;209;p13"/>
          <p:cNvSpPr txBox="1"/>
          <p:nvPr/>
        </p:nvSpPr>
        <p:spPr>
          <a:xfrm rot="-5400000">
            <a:off x="103426" y="2522828"/>
            <a:ext cx="1236089" cy="300052"/>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500" b="1" i="0" u="none" strike="noStrike" cap="none">
                <a:solidFill>
                  <a:schemeClr val="dk1"/>
                </a:solidFill>
                <a:latin typeface="Raleway"/>
                <a:ea typeface="Raleway"/>
                <a:cs typeface="Raleway"/>
                <a:sym typeface="Raleway"/>
              </a:rPr>
              <a:t>Potential</a:t>
            </a:r>
            <a:endParaRPr sz="1050" b="0" i="0" u="none" strike="noStrike" cap="none">
              <a:solidFill>
                <a:srgbClr val="000000"/>
              </a:solidFill>
              <a:latin typeface="Raleway"/>
              <a:ea typeface="Raleway"/>
              <a:cs typeface="Raleway"/>
              <a:sym typeface="Raleway"/>
            </a:endParaRPr>
          </a:p>
        </p:txBody>
      </p:sp>
      <p:sp>
        <p:nvSpPr>
          <p:cNvPr id="210" name="Google Shape;210;p13"/>
          <p:cNvSpPr/>
          <p:nvPr/>
        </p:nvSpPr>
        <p:spPr>
          <a:xfrm>
            <a:off x="1319419" y="889883"/>
            <a:ext cx="5809514" cy="3208014"/>
          </a:xfrm>
          <a:prstGeom prst="rect">
            <a:avLst/>
          </a:prstGeom>
          <a:solidFill>
            <a:srgbClr val="CC4871">
              <a:alpha val="40000"/>
            </a:srgbClr>
          </a:solidFill>
          <a:ln w="12700" cap="flat" cmpd="sng">
            <a:solidFill>
              <a:srgbClr val="F3F3F3"/>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11" name="Google Shape;211;p13"/>
          <p:cNvSpPr txBox="1"/>
          <p:nvPr/>
        </p:nvSpPr>
        <p:spPr>
          <a:xfrm>
            <a:off x="2404837" y="1289582"/>
            <a:ext cx="1023730" cy="392385"/>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050" b="0" i="1" u="none" strike="noStrike" cap="none">
                <a:solidFill>
                  <a:schemeClr val="dk1"/>
                </a:solidFill>
                <a:latin typeface="Raleway"/>
                <a:ea typeface="Raleway"/>
                <a:cs typeface="Raleway"/>
                <a:sym typeface="Raleway"/>
              </a:rPr>
              <a:t>Insert and your markets</a:t>
            </a:r>
            <a:endParaRPr sz="825" b="0" i="0" u="none" strike="noStrike" cap="none">
              <a:solidFill>
                <a:srgbClr val="000000"/>
              </a:solidFill>
              <a:latin typeface="Raleway"/>
              <a:ea typeface="Raleway"/>
              <a:cs typeface="Raleway"/>
              <a:sym typeface="Raleway"/>
            </a:endParaRPr>
          </a:p>
        </p:txBody>
      </p:sp>
      <p:cxnSp>
        <p:nvCxnSpPr>
          <p:cNvPr id="212" name="Google Shape;212;p13"/>
          <p:cNvCxnSpPr>
            <a:stCxn id="210" idx="2"/>
            <a:endCxn id="210" idx="0"/>
          </p:cNvCxnSpPr>
          <p:nvPr/>
        </p:nvCxnSpPr>
        <p:spPr>
          <a:xfrm rot="10800000">
            <a:off x="4224176" y="889997"/>
            <a:ext cx="0" cy="3207900"/>
          </a:xfrm>
          <a:prstGeom prst="straightConnector1">
            <a:avLst/>
          </a:prstGeom>
          <a:noFill/>
          <a:ln w="25400" cap="flat" cmpd="sng">
            <a:solidFill>
              <a:srgbClr val="FFFFFF"/>
            </a:solidFill>
            <a:prstDash val="solid"/>
            <a:miter lim="800000"/>
            <a:headEnd type="none" w="sm" len="sm"/>
            <a:tailEnd type="none" w="sm" len="sm"/>
          </a:ln>
        </p:spPr>
      </p:cxnSp>
      <p:cxnSp>
        <p:nvCxnSpPr>
          <p:cNvPr id="213" name="Google Shape;213;p13"/>
          <p:cNvCxnSpPr>
            <a:stCxn id="210" idx="1"/>
            <a:endCxn id="210" idx="3"/>
          </p:cNvCxnSpPr>
          <p:nvPr/>
        </p:nvCxnSpPr>
        <p:spPr>
          <a:xfrm>
            <a:off x="1319419" y="2493890"/>
            <a:ext cx="5809500" cy="0"/>
          </a:xfrm>
          <a:prstGeom prst="straightConnector1">
            <a:avLst/>
          </a:prstGeom>
          <a:noFill/>
          <a:ln w="25400" cap="flat" cmpd="sng">
            <a:solidFill>
              <a:srgbClr val="FFFFFF"/>
            </a:solidFill>
            <a:prstDash val="solid"/>
            <a:miter lim="800000"/>
            <a:headEnd type="none" w="sm" len="sm"/>
            <a:tailEnd type="none" w="sm" len="sm"/>
          </a:ln>
        </p:spPr>
      </p:cxnSp>
      <p:sp>
        <p:nvSpPr>
          <p:cNvPr id="214" name="Google Shape;214;p13"/>
          <p:cNvSpPr/>
          <p:nvPr/>
        </p:nvSpPr>
        <p:spPr>
          <a:xfrm>
            <a:off x="1197936" y="4008371"/>
            <a:ext cx="6379731" cy="658438"/>
          </a:xfrm>
          <a:prstGeom prst="rightArrow">
            <a:avLst>
              <a:gd name="adj1" fmla="val 50000"/>
              <a:gd name="adj2" fmla="val 50000"/>
            </a:avLst>
          </a:prstGeom>
          <a:solidFill>
            <a:srgbClr val="CC487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200" b="1" i="0" u="none" strike="noStrike" cap="none" dirty="0">
                <a:solidFill>
                  <a:schemeClr val="bg1"/>
                </a:solidFill>
                <a:latin typeface="Raleway"/>
                <a:ea typeface="Raleway"/>
                <a:cs typeface="Raleway"/>
                <a:sym typeface="Raleway"/>
              </a:rPr>
              <a:t>Low	Mid	High	Super Hi</a:t>
            </a:r>
            <a:endParaRPr sz="1050" b="0" i="0" u="none" strike="noStrike" cap="none" dirty="0">
              <a:solidFill>
                <a:schemeClr val="bg1"/>
              </a:solidFill>
              <a:latin typeface="Raleway"/>
              <a:ea typeface="Raleway"/>
              <a:cs typeface="Raleway"/>
              <a:sym typeface="Raleway"/>
            </a:endParaRPr>
          </a:p>
        </p:txBody>
      </p:sp>
      <p:sp>
        <p:nvSpPr>
          <p:cNvPr id="215" name="Google Shape;215;p13"/>
          <p:cNvSpPr/>
          <p:nvPr/>
        </p:nvSpPr>
        <p:spPr>
          <a:xfrm rot="-5400000">
            <a:off x="-676684" y="2191290"/>
            <a:ext cx="3466217" cy="658438"/>
          </a:xfrm>
          <a:prstGeom prst="rightArrow">
            <a:avLst>
              <a:gd name="adj1" fmla="val 50000"/>
              <a:gd name="adj2" fmla="val 50000"/>
            </a:avLst>
          </a:prstGeom>
          <a:solidFill>
            <a:schemeClr val="bg1">
              <a:lumMod val="50000"/>
            </a:scheme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200" b="1" i="0" u="none" strike="noStrike" cap="none" dirty="0">
                <a:solidFill>
                  <a:schemeClr val="bg1"/>
                </a:solidFill>
                <a:latin typeface="Raleway"/>
                <a:ea typeface="Raleway"/>
                <a:cs typeface="Raleway"/>
                <a:sym typeface="Raleway"/>
              </a:rPr>
              <a:t>Low	Mid	High	Super Hi</a:t>
            </a:r>
            <a:endParaRPr sz="1050" b="0" i="0" u="none" strike="noStrike" cap="none" dirty="0">
              <a:solidFill>
                <a:schemeClr val="bg1"/>
              </a:solidFill>
              <a:latin typeface="Raleway"/>
              <a:ea typeface="Raleway"/>
              <a:cs typeface="Raleway"/>
              <a:sym typeface="Raleway"/>
            </a:endParaRPr>
          </a:p>
        </p:txBody>
      </p:sp>
      <p:sp>
        <p:nvSpPr>
          <p:cNvPr id="216" name="Google Shape;216;p13"/>
          <p:cNvSpPr txBox="1"/>
          <p:nvPr/>
        </p:nvSpPr>
        <p:spPr>
          <a:xfrm>
            <a:off x="3794334" y="2158629"/>
            <a:ext cx="1023730" cy="392385"/>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050" b="0" i="1" u="none" strike="noStrike" cap="none">
                <a:solidFill>
                  <a:schemeClr val="dk1"/>
                </a:solidFill>
                <a:latin typeface="Raleway"/>
                <a:ea typeface="Raleway"/>
                <a:cs typeface="Raleway"/>
                <a:sym typeface="Raleway"/>
              </a:rPr>
              <a:t>Insert your markets</a:t>
            </a:r>
            <a:endParaRPr sz="825" b="0" i="0" u="none" strike="noStrike" cap="none">
              <a:solidFill>
                <a:srgbClr val="000000"/>
              </a:solidFill>
              <a:latin typeface="Raleway"/>
              <a:ea typeface="Raleway"/>
              <a:cs typeface="Raleway"/>
              <a:sym typeface="Raleway"/>
            </a:endParaRPr>
          </a:p>
        </p:txBody>
      </p:sp>
      <p:sp>
        <p:nvSpPr>
          <p:cNvPr id="217" name="Google Shape;217;p13"/>
          <p:cNvSpPr txBox="1"/>
          <p:nvPr/>
        </p:nvSpPr>
        <p:spPr>
          <a:xfrm>
            <a:off x="5531652" y="3311135"/>
            <a:ext cx="1023730" cy="392385"/>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050" b="0" i="1" u="none" strike="noStrike" cap="none">
                <a:solidFill>
                  <a:schemeClr val="dk1"/>
                </a:solidFill>
                <a:latin typeface="Raleway"/>
                <a:ea typeface="Raleway"/>
                <a:cs typeface="Raleway"/>
                <a:sym typeface="Raleway"/>
              </a:rPr>
              <a:t>Insert your markets</a:t>
            </a:r>
            <a:endParaRPr sz="825" b="0" i="0" u="none" strike="noStrike" cap="none">
              <a:solidFill>
                <a:srgbClr val="000000"/>
              </a:solidFill>
              <a:latin typeface="Raleway"/>
              <a:ea typeface="Raleway"/>
              <a:cs typeface="Raleway"/>
              <a:sym typeface="Raleway"/>
            </a:endParaRPr>
          </a:p>
        </p:txBody>
      </p:sp>
      <p:sp>
        <p:nvSpPr>
          <p:cNvPr id="218" name="Google Shape;218;p13"/>
          <p:cNvSpPr txBox="1"/>
          <p:nvPr/>
        </p:nvSpPr>
        <p:spPr>
          <a:xfrm>
            <a:off x="1319420" y="878384"/>
            <a:ext cx="1023730" cy="300052"/>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500" b="0" i="1" u="none" strike="noStrike" cap="none">
                <a:solidFill>
                  <a:schemeClr val="dk1"/>
                </a:solidFill>
                <a:latin typeface="Raleway"/>
                <a:ea typeface="Raleway"/>
                <a:cs typeface="Raleway"/>
                <a:sym typeface="Raleway"/>
              </a:rPr>
              <a:t>Gold Mine</a:t>
            </a:r>
            <a:endParaRPr sz="1200" b="0" i="0" u="none" strike="noStrike" cap="none">
              <a:solidFill>
                <a:srgbClr val="000000"/>
              </a:solidFill>
              <a:latin typeface="Raleway"/>
              <a:ea typeface="Raleway"/>
              <a:cs typeface="Raleway"/>
              <a:sym typeface="Raleway"/>
            </a:endParaRPr>
          </a:p>
        </p:txBody>
      </p:sp>
      <p:sp>
        <p:nvSpPr>
          <p:cNvPr id="219" name="Google Shape;219;p13"/>
          <p:cNvSpPr txBox="1"/>
          <p:nvPr/>
        </p:nvSpPr>
        <p:spPr>
          <a:xfrm>
            <a:off x="1319419" y="2493890"/>
            <a:ext cx="1023730" cy="300052"/>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500" b="0" i="1" u="none" strike="noStrike" cap="none">
                <a:solidFill>
                  <a:schemeClr val="dk1"/>
                </a:solidFill>
                <a:latin typeface="Raleway"/>
                <a:ea typeface="Raleway"/>
                <a:cs typeface="Raleway"/>
                <a:sym typeface="Raleway"/>
              </a:rPr>
              <a:t>Quick Win</a:t>
            </a:r>
            <a:endParaRPr sz="1200" b="0" i="0" u="none" strike="noStrike" cap="none">
              <a:solidFill>
                <a:srgbClr val="000000"/>
              </a:solidFill>
              <a:latin typeface="Raleway"/>
              <a:ea typeface="Raleway"/>
              <a:cs typeface="Raleway"/>
              <a:sym typeface="Raleway"/>
            </a:endParaRPr>
          </a:p>
        </p:txBody>
      </p:sp>
      <p:sp>
        <p:nvSpPr>
          <p:cNvPr id="220" name="Google Shape;220;p13"/>
          <p:cNvSpPr txBox="1"/>
          <p:nvPr/>
        </p:nvSpPr>
        <p:spPr>
          <a:xfrm>
            <a:off x="6043517" y="916236"/>
            <a:ext cx="1206900" cy="300052"/>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500" b="0" i="1" u="none" strike="noStrike" cap="none">
                <a:solidFill>
                  <a:schemeClr val="dk1"/>
                </a:solidFill>
                <a:latin typeface="Raleway"/>
                <a:ea typeface="Raleway"/>
                <a:cs typeface="Raleway"/>
                <a:sym typeface="Raleway"/>
              </a:rPr>
              <a:t>Moon Shot</a:t>
            </a:r>
            <a:endParaRPr sz="1200" b="0" i="0" u="none" strike="noStrike" cap="none">
              <a:solidFill>
                <a:srgbClr val="000000"/>
              </a:solidFill>
              <a:latin typeface="Raleway"/>
              <a:ea typeface="Raleway"/>
              <a:cs typeface="Raleway"/>
              <a:sym typeface="Raleway"/>
            </a:endParaRPr>
          </a:p>
        </p:txBody>
      </p:sp>
      <p:sp>
        <p:nvSpPr>
          <p:cNvPr id="221" name="Google Shape;221;p13"/>
          <p:cNvSpPr txBox="1"/>
          <p:nvPr/>
        </p:nvSpPr>
        <p:spPr>
          <a:xfrm>
            <a:off x="5900108" y="2511123"/>
            <a:ext cx="1276650" cy="300052"/>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1500" b="0" i="1" u="none" strike="noStrike" cap="none">
                <a:solidFill>
                  <a:schemeClr val="dk1"/>
                </a:solidFill>
                <a:latin typeface="Raleway"/>
                <a:ea typeface="Raleway"/>
                <a:cs typeface="Raleway"/>
                <a:sym typeface="Raleway"/>
              </a:rPr>
              <a:t>Questionable</a:t>
            </a:r>
            <a:endParaRPr sz="1200" b="0" i="0" u="none" strike="noStrike" cap="none">
              <a:solidFill>
                <a:srgbClr val="000000"/>
              </a:solidFill>
              <a:latin typeface="Raleway"/>
              <a:ea typeface="Raleway"/>
              <a:cs typeface="Raleway"/>
              <a:sym typeface="Raleway"/>
            </a:endParaRPr>
          </a:p>
        </p:txBody>
      </p:sp>
      <p:pic>
        <p:nvPicPr>
          <p:cNvPr id="17" name="Picture 16">
            <a:extLst>
              <a:ext uri="{FF2B5EF4-FFF2-40B4-BE49-F238E27FC236}">
                <a16:creationId xmlns:a16="http://schemas.microsoft.com/office/drawing/2014/main" id="{23389B20-B331-1149-A630-976AD17ECFE9}"/>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1000"/>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fade">
                                      <p:cBhvr>
                                        <p:cTn id="17" dur="1000"/>
                                        <p:tgtEl>
                                          <p:spTgt spid="2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9"/>
                                        </p:tgtEl>
                                        <p:attrNameLst>
                                          <p:attrName>style.visibility</p:attrName>
                                        </p:attrNameLst>
                                      </p:cBhvr>
                                      <p:to>
                                        <p:strVal val="visible"/>
                                      </p:to>
                                    </p:set>
                                    <p:anim calcmode="lin" valueType="num">
                                      <p:cBhvr additive="base">
                                        <p:cTn id="22" dur="500"/>
                                        <p:tgtEl>
                                          <p:spTgt spid="2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21"/>
                                        </p:tgtEl>
                                        <p:attrNameLst>
                                          <p:attrName>style.visibility</p:attrName>
                                        </p:attrNameLst>
                                      </p:cBhvr>
                                      <p:to>
                                        <p:strVal val="visible"/>
                                      </p:to>
                                    </p:set>
                                    <p:anim calcmode="lin" valueType="num">
                                      <p:cBhvr additive="base">
                                        <p:cTn id="27" dur="500"/>
                                        <p:tgtEl>
                                          <p:spTgt spid="221"/>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18"/>
                                        </p:tgtEl>
                                        <p:attrNameLst>
                                          <p:attrName>style.visibility</p:attrName>
                                        </p:attrNameLst>
                                      </p:cBhvr>
                                      <p:to>
                                        <p:strVal val="visible"/>
                                      </p:to>
                                    </p:set>
                                    <p:anim calcmode="lin" valueType="num">
                                      <p:cBhvr additive="base">
                                        <p:cTn id="32" dur="500"/>
                                        <p:tgtEl>
                                          <p:spTgt spid="218"/>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20"/>
                                        </p:tgtEl>
                                        <p:attrNameLst>
                                          <p:attrName>style.visibility</p:attrName>
                                        </p:attrNameLst>
                                      </p:cBhvr>
                                      <p:to>
                                        <p:strVal val="visible"/>
                                      </p:to>
                                    </p:set>
                                    <p:anim calcmode="lin" valueType="num">
                                      <p:cBhvr additive="base">
                                        <p:cTn id="37" dur="500"/>
                                        <p:tgtEl>
                                          <p:spTgt spid="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aphicFrame>
        <p:nvGraphicFramePr>
          <p:cNvPr id="227" name="Google Shape;227;p14"/>
          <p:cNvGraphicFramePr/>
          <p:nvPr>
            <p:extLst>
              <p:ext uri="{D42A27DB-BD31-4B8C-83A1-F6EECF244321}">
                <p14:modId xmlns:p14="http://schemas.microsoft.com/office/powerpoint/2010/main" val="4145274213"/>
              </p:ext>
            </p:extLst>
          </p:nvPr>
        </p:nvGraphicFramePr>
        <p:xfrm>
          <a:off x="956505" y="810916"/>
          <a:ext cx="7391967" cy="3521668"/>
        </p:xfrm>
        <a:graphic>
          <a:graphicData uri="http://schemas.openxmlformats.org/drawingml/2006/table">
            <a:tbl>
              <a:tblPr>
                <a:noFill/>
                <a:tableStyleId>{36E54FBC-D469-410B-BCCE-E0CE7499B467}</a:tableStyleId>
              </a:tblPr>
              <a:tblGrid>
                <a:gridCol w="1469883">
                  <a:extLst>
                    <a:ext uri="{9D8B030D-6E8A-4147-A177-3AD203B41FA5}">
                      <a16:colId xmlns:a16="http://schemas.microsoft.com/office/drawing/2014/main" val="20000"/>
                    </a:ext>
                  </a:extLst>
                </a:gridCol>
                <a:gridCol w="1480521">
                  <a:extLst>
                    <a:ext uri="{9D8B030D-6E8A-4147-A177-3AD203B41FA5}">
                      <a16:colId xmlns:a16="http://schemas.microsoft.com/office/drawing/2014/main" val="20001"/>
                    </a:ext>
                  </a:extLst>
                </a:gridCol>
                <a:gridCol w="1480521">
                  <a:extLst>
                    <a:ext uri="{9D8B030D-6E8A-4147-A177-3AD203B41FA5}">
                      <a16:colId xmlns:a16="http://schemas.microsoft.com/office/drawing/2014/main" val="20002"/>
                    </a:ext>
                  </a:extLst>
                </a:gridCol>
                <a:gridCol w="1480521">
                  <a:extLst>
                    <a:ext uri="{9D8B030D-6E8A-4147-A177-3AD203B41FA5}">
                      <a16:colId xmlns:a16="http://schemas.microsoft.com/office/drawing/2014/main" val="20003"/>
                    </a:ext>
                  </a:extLst>
                </a:gridCol>
                <a:gridCol w="1480521">
                  <a:extLst>
                    <a:ext uri="{9D8B030D-6E8A-4147-A177-3AD203B41FA5}">
                      <a16:colId xmlns:a16="http://schemas.microsoft.com/office/drawing/2014/main" val="20004"/>
                    </a:ext>
                  </a:extLst>
                </a:gridCol>
              </a:tblGrid>
              <a:tr h="265192">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latin typeface="Raleway"/>
                          <a:ea typeface="Raleway"/>
                          <a:cs typeface="Raleway"/>
                          <a:sym typeface="Raleway"/>
                        </a:rPr>
                        <a:t>Primary Market</a:t>
                      </a:r>
                      <a:endParaRPr sz="1000" u="none" strike="noStrike" cap="none" dirty="0">
                        <a:latin typeface="Raleway"/>
                        <a:ea typeface="Raleway"/>
                        <a:cs typeface="Raleway"/>
                        <a:sym typeface="Raleway"/>
                      </a:endParaRPr>
                    </a:p>
                  </a:txBody>
                  <a:tcPr marL="68600" marR="68600" marT="34300" marB="34300">
                    <a:solidFill>
                      <a:srgbClr val="CC4871">
                        <a:alpha val="40000"/>
                      </a:srgbClr>
                    </a:solidFill>
                  </a:tcPr>
                </a:tc>
                <a:tc gridSpan="4">
                  <a:txBody>
                    <a:bodyPr/>
                    <a:lstStyle/>
                    <a:p>
                      <a:pPr marL="0" marR="0" lvl="0" indent="0" algn="ctr" rtl="0">
                        <a:lnSpc>
                          <a:spcPct val="100000"/>
                        </a:lnSpc>
                        <a:spcBef>
                          <a:spcPts val="0"/>
                        </a:spcBef>
                        <a:spcAft>
                          <a:spcPts val="0"/>
                        </a:spcAft>
                        <a:buClr>
                          <a:srgbClr val="000000"/>
                        </a:buClr>
                        <a:buSzPts val="1300"/>
                        <a:buFont typeface="Arial"/>
                        <a:buNone/>
                      </a:pPr>
                      <a:r>
                        <a:rPr lang="en-US" sz="1300" i="1" u="none" strike="noStrike" cap="none" dirty="0">
                          <a:latin typeface="Raleway"/>
                          <a:ea typeface="Raleway"/>
                          <a:cs typeface="Raleway"/>
                          <a:sym typeface="Raleway"/>
                        </a:rPr>
                        <a:t>Insert Market Name</a:t>
                      </a:r>
                      <a:endParaRPr sz="1000" i="1" u="none" strike="noStrike" cap="none" dirty="0">
                        <a:latin typeface="Raleway"/>
                        <a:ea typeface="Raleway"/>
                        <a:cs typeface="Raleway"/>
                        <a:sym typeface="Raleway"/>
                      </a:endParaRPr>
                    </a:p>
                  </a:txBody>
                  <a:tcPr marL="68600" marR="68600" marT="34300" marB="34300">
                    <a:solidFill>
                      <a:srgbClr val="CC4871">
                        <a:alpha val="40000"/>
                      </a:srgbClr>
                    </a:solidFill>
                  </a:tcPr>
                </a:tc>
                <a:tc hMerge="1">
                  <a:txBody>
                    <a:bodyPr/>
                    <a:lstStyle/>
                    <a:p>
                      <a:endParaRPr lang="en-NL"/>
                    </a:p>
                  </a:txBody>
                  <a:tcPr/>
                </a:tc>
                <a:tc hMerge="1">
                  <a:txBody>
                    <a:bodyPr/>
                    <a:lstStyle/>
                    <a:p>
                      <a:endParaRPr lang="en-NL"/>
                    </a:p>
                  </a:txBody>
                  <a:tcPr/>
                </a:tc>
                <a:tc hMerge="1">
                  <a:txBody>
                    <a:bodyPr/>
                    <a:lstStyle/>
                    <a:p>
                      <a:endParaRPr lang="en-NL"/>
                    </a:p>
                  </a:txBody>
                  <a:tcPr/>
                </a:tc>
                <a:extLst>
                  <a:ext uri="{0D108BD9-81ED-4DB2-BD59-A6C34878D82A}">
                    <a16:rowId xmlns:a16="http://schemas.microsoft.com/office/drawing/2014/main" val="10000"/>
                  </a:ext>
                </a:extLst>
              </a:tr>
              <a:tr h="462178">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Raleway"/>
                          <a:ea typeface="Raleway"/>
                          <a:cs typeface="Raleway"/>
                          <a:sym typeface="Raleway"/>
                        </a:rPr>
                        <a:t>Secondary Markets</a:t>
                      </a:r>
                      <a:endParaRPr sz="1000"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1" u="none" strike="noStrike" cap="none">
                          <a:latin typeface="Raleway"/>
                          <a:ea typeface="Raleway"/>
                          <a:cs typeface="Raleway"/>
                          <a:sym typeface="Raleway"/>
                        </a:rPr>
                        <a:t>Insert Market Name</a:t>
                      </a:r>
                      <a:endParaRPr sz="1300" b="1" i="1"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1" u="none" strike="noStrike" cap="none">
                          <a:latin typeface="Raleway"/>
                          <a:ea typeface="Raleway"/>
                          <a:cs typeface="Raleway"/>
                          <a:sym typeface="Raleway"/>
                        </a:rPr>
                        <a:t>Insert Market Name</a:t>
                      </a:r>
                      <a:endParaRPr sz="1300" b="1" i="1"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1" u="none" strike="noStrike" cap="none">
                          <a:latin typeface="Raleway"/>
                          <a:ea typeface="Raleway"/>
                          <a:cs typeface="Raleway"/>
                          <a:sym typeface="Raleway"/>
                        </a:rPr>
                        <a:t>Insert Market Name</a:t>
                      </a:r>
                      <a:endParaRPr sz="1300" b="1" i="1"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1" u="none" strike="noStrike" cap="none">
                          <a:latin typeface="Raleway"/>
                          <a:ea typeface="Raleway"/>
                          <a:cs typeface="Raleway"/>
                          <a:sym typeface="Raleway"/>
                        </a:rPr>
                        <a:t>Insert Market Name</a:t>
                      </a:r>
                      <a:endParaRPr sz="1300" b="1" i="1" u="none" strike="noStrike" cap="none">
                        <a:latin typeface="Raleway"/>
                        <a:ea typeface="Raleway"/>
                        <a:cs typeface="Raleway"/>
                        <a:sym typeface="Raleway"/>
                      </a:endParaRPr>
                    </a:p>
                  </a:txBody>
                  <a:tcPr marL="68600" marR="68600" marT="34300" marB="34300">
                    <a:solidFill>
                      <a:srgbClr val="F4F4F5"/>
                    </a:solidFill>
                  </a:tcPr>
                </a:tc>
                <a:extLst>
                  <a:ext uri="{0D108BD9-81ED-4DB2-BD59-A6C34878D82A}">
                    <a16:rowId xmlns:a16="http://schemas.microsoft.com/office/drawing/2014/main" val="10001"/>
                  </a:ext>
                </a:extLst>
              </a:tr>
              <a:tr h="489157">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Raleway"/>
                          <a:ea typeface="Raleway"/>
                          <a:cs typeface="Raleway"/>
                          <a:sym typeface="Raleway"/>
                        </a:rPr>
                        <a:t>Market Relatedness</a:t>
                      </a:r>
                      <a:endParaRPr sz="1300"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i="1" u="none" strike="noStrike" cap="none">
                          <a:latin typeface="Raleway"/>
                          <a:ea typeface="Raleway"/>
                          <a:cs typeface="Raleway"/>
                          <a:sym typeface="Raleway"/>
                        </a:rPr>
                        <a:t>Rank High/Medium/Low</a:t>
                      </a:r>
                      <a:endParaRPr sz="1200" b="1" i="1"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dirty="0">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Raleway"/>
                        <a:ea typeface="Raleway"/>
                        <a:cs typeface="Raleway"/>
                        <a:sym typeface="Raleway"/>
                      </a:endParaRPr>
                    </a:p>
                  </a:txBody>
                  <a:tcPr marL="68600" marR="68600" marT="34300" marB="34300">
                    <a:solidFill>
                      <a:srgbClr val="F4F4F5"/>
                    </a:solidFill>
                  </a:tcPr>
                </a:tc>
                <a:extLst>
                  <a:ext uri="{0D108BD9-81ED-4DB2-BD59-A6C34878D82A}">
                    <a16:rowId xmlns:a16="http://schemas.microsoft.com/office/drawing/2014/main" val="10002"/>
                  </a:ext>
                </a:extLst>
              </a:tr>
              <a:tr h="628858">
                <a:tc>
                  <a:txBody>
                    <a:bodyPr/>
                    <a:lstStyle/>
                    <a:p>
                      <a:pPr marL="0" marR="0" lvl="0" indent="0" algn="l" rtl="0">
                        <a:lnSpc>
                          <a:spcPct val="100000"/>
                        </a:lnSpc>
                        <a:spcBef>
                          <a:spcPts val="0"/>
                        </a:spcBef>
                        <a:spcAft>
                          <a:spcPts val="0"/>
                        </a:spcAft>
                        <a:buClr>
                          <a:schemeClr val="dk1"/>
                        </a:buClr>
                        <a:buSzPts val="1800"/>
                        <a:buFont typeface="Calibri"/>
                        <a:buNone/>
                      </a:pPr>
                      <a:r>
                        <a:rPr lang="en-US" sz="1300" u="none" strike="noStrike" cap="none">
                          <a:latin typeface="Raleway"/>
                          <a:ea typeface="Raleway"/>
                          <a:cs typeface="Raleway"/>
                          <a:sym typeface="Raleway"/>
                        </a:rPr>
                        <a:t>Product Relatedness</a:t>
                      </a:r>
                      <a:endParaRPr sz="1300"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i="1" u="none" strike="noStrike" cap="none">
                          <a:latin typeface="Raleway"/>
                          <a:ea typeface="Raleway"/>
                          <a:cs typeface="Raleway"/>
                          <a:sym typeface="Raleway"/>
                        </a:rPr>
                        <a:t>Rank High/Medium/Low</a:t>
                      </a:r>
                      <a:endParaRPr sz="1200" b="1" i="1" u="none" strike="noStrike" cap="none">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Raleway"/>
                        <a:ea typeface="Raleway"/>
                        <a:cs typeface="Raleway"/>
                        <a:sym typeface="Raleway"/>
                      </a:endParaRPr>
                    </a:p>
                  </a:txBody>
                  <a:tcPr marL="68600" marR="68600" marT="34300" marB="34300">
                    <a:solidFill>
                      <a:srgbClr val="F4F4F5"/>
                    </a:solidFill>
                  </a:tcPr>
                </a:tc>
                <a:extLst>
                  <a:ext uri="{0D108BD9-81ED-4DB2-BD59-A6C34878D82A}">
                    <a16:rowId xmlns:a16="http://schemas.microsoft.com/office/drawing/2014/main" val="10003"/>
                  </a:ext>
                </a:extLst>
              </a:tr>
              <a:tr h="715951">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Raleway"/>
                          <a:ea typeface="Raleway"/>
                          <a:cs typeface="Raleway"/>
                          <a:sym typeface="Raleway"/>
                        </a:rPr>
                        <a:t>Type of option/alternative</a:t>
                      </a:r>
                      <a:endParaRPr sz="1000"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i="1" u="none" strike="noStrike" cap="none">
                          <a:latin typeface="Raleway"/>
                          <a:ea typeface="Raleway"/>
                          <a:cs typeface="Raleway"/>
                          <a:sym typeface="Raleway"/>
                        </a:rPr>
                        <a:t>Rank Backup/growth</a:t>
                      </a:r>
                      <a:endParaRPr sz="900" u="none" strike="noStrike" cap="none">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dirty="0">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Raleway"/>
                        <a:ea typeface="Raleway"/>
                        <a:cs typeface="Raleway"/>
                        <a:sym typeface="Raleway"/>
                      </a:endParaRPr>
                    </a:p>
                  </a:txBody>
                  <a:tcPr marL="68600" marR="68600" marT="34300" marB="34300">
                    <a:solidFill>
                      <a:srgbClr val="F4F4F5"/>
                    </a:solidFill>
                  </a:tcPr>
                </a:tc>
                <a:extLst>
                  <a:ext uri="{0D108BD9-81ED-4DB2-BD59-A6C34878D82A}">
                    <a16:rowId xmlns:a16="http://schemas.microsoft.com/office/drawing/2014/main" val="10004"/>
                  </a:ext>
                </a:extLst>
              </a:tr>
              <a:tr h="94706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Raleway"/>
                          <a:ea typeface="Raleway"/>
                          <a:cs typeface="Raleway"/>
                          <a:sym typeface="Raleway"/>
                        </a:rPr>
                        <a:t>When to Consider</a:t>
                      </a:r>
                      <a:endParaRPr sz="1000"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i="1" u="none" strike="noStrike" cap="none">
                          <a:latin typeface="Raleway"/>
                          <a:ea typeface="Raleway"/>
                          <a:cs typeface="Raleway"/>
                          <a:sym typeface="Raleway"/>
                        </a:rPr>
                        <a:t>Rank </a:t>
                      </a:r>
                      <a:endParaRPr/>
                    </a:p>
                    <a:p>
                      <a:pPr marL="0" marR="0" lvl="0" indent="0" algn="ctr" rtl="0">
                        <a:lnSpc>
                          <a:spcPct val="100000"/>
                        </a:lnSpc>
                        <a:spcBef>
                          <a:spcPts val="0"/>
                        </a:spcBef>
                        <a:spcAft>
                          <a:spcPts val="0"/>
                        </a:spcAft>
                        <a:buClr>
                          <a:srgbClr val="000000"/>
                        </a:buClr>
                        <a:buSzPts val="1200"/>
                        <a:buFont typeface="Arial"/>
                        <a:buNone/>
                      </a:pPr>
                      <a:r>
                        <a:rPr lang="en-US" sz="1200" i="1" u="none" strike="noStrike" cap="none">
                          <a:latin typeface="Raleway"/>
                          <a:ea typeface="Raleway"/>
                          <a:cs typeface="Raleway"/>
                          <a:sym typeface="Raleway"/>
                        </a:rPr>
                        <a:t>Pursue Now/ Keep Open / Store for Future</a:t>
                      </a:r>
                      <a:endParaRPr sz="1200" u="none" strike="noStrike" cap="none">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Raleway"/>
                        <a:ea typeface="Raleway"/>
                        <a:cs typeface="Raleway"/>
                        <a:sym typeface="Raleway"/>
                      </a:endParaRPr>
                    </a:p>
                  </a:txBody>
                  <a:tcPr marL="68600" marR="6860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dirty="0">
                        <a:latin typeface="Raleway"/>
                        <a:ea typeface="Raleway"/>
                        <a:cs typeface="Raleway"/>
                        <a:sym typeface="Raleway"/>
                      </a:endParaRPr>
                    </a:p>
                  </a:txBody>
                  <a:tcPr marL="68600" marR="68600" marT="34300" marB="34300">
                    <a:solidFill>
                      <a:srgbClr val="F4F4F5"/>
                    </a:solidFill>
                  </a:tcPr>
                </a:tc>
                <a:extLst>
                  <a:ext uri="{0D108BD9-81ED-4DB2-BD59-A6C34878D82A}">
                    <a16:rowId xmlns:a16="http://schemas.microsoft.com/office/drawing/2014/main" val="10005"/>
                  </a:ext>
                </a:extLst>
              </a:tr>
            </a:tbl>
          </a:graphicData>
        </a:graphic>
      </p:graphicFrame>
      <p:sp>
        <p:nvSpPr>
          <p:cNvPr id="228" name="Google Shape;228;p14"/>
          <p:cNvSpPr txBox="1">
            <a:spLocks noGrp="1"/>
          </p:cNvSpPr>
          <p:nvPr>
            <p:ph type="title"/>
          </p:nvPr>
        </p:nvSpPr>
        <p:spPr>
          <a:xfrm>
            <a:off x="628650" y="274639"/>
            <a:ext cx="7886700" cy="639762"/>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2600"/>
              <a:buNone/>
            </a:pPr>
            <a:r>
              <a:rPr lang="en-US"/>
              <a:t>Prioritizing Opportunities</a:t>
            </a:r>
            <a:endParaRPr/>
          </a:p>
        </p:txBody>
      </p:sp>
      <p:sp>
        <p:nvSpPr>
          <p:cNvPr id="229" name="Google Shape;229;p14"/>
          <p:cNvSpPr/>
          <p:nvPr/>
        </p:nvSpPr>
        <p:spPr>
          <a:xfrm>
            <a:off x="956505" y="4619480"/>
            <a:ext cx="256310" cy="249382"/>
          </a:xfrm>
          <a:prstGeom prst="flowChartConnector">
            <a:avLst/>
          </a:prstGeom>
          <a:solidFill>
            <a:schemeClr val="accent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Raleway"/>
              <a:ea typeface="Raleway"/>
              <a:cs typeface="Raleway"/>
              <a:sym typeface="Raleway"/>
            </a:endParaRPr>
          </a:p>
        </p:txBody>
      </p:sp>
      <p:sp>
        <p:nvSpPr>
          <p:cNvPr id="230" name="Google Shape;230;p14"/>
          <p:cNvSpPr/>
          <p:nvPr/>
        </p:nvSpPr>
        <p:spPr>
          <a:xfrm>
            <a:off x="3172576" y="4619480"/>
            <a:ext cx="256310" cy="249382"/>
          </a:xfrm>
          <a:prstGeom prst="flowChartConnector">
            <a:avLst/>
          </a:prstGeom>
          <a:gradFill>
            <a:gsLst>
              <a:gs pos="0">
                <a:schemeClr val="accent2"/>
              </a:gs>
              <a:gs pos="100000">
                <a:schemeClr val="lt1"/>
              </a:gs>
            </a:gsLst>
            <a:lin ang="108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Raleway"/>
              <a:ea typeface="Raleway"/>
              <a:cs typeface="Raleway"/>
              <a:sym typeface="Raleway"/>
            </a:endParaRPr>
          </a:p>
        </p:txBody>
      </p:sp>
      <p:sp>
        <p:nvSpPr>
          <p:cNvPr id="231" name="Google Shape;231;p14"/>
          <p:cNvSpPr/>
          <p:nvPr/>
        </p:nvSpPr>
        <p:spPr>
          <a:xfrm>
            <a:off x="5388646" y="4619480"/>
            <a:ext cx="256310" cy="249382"/>
          </a:xfrm>
          <a:prstGeom prst="flowChartConnector">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Raleway"/>
              <a:ea typeface="Raleway"/>
              <a:cs typeface="Raleway"/>
              <a:sym typeface="Raleway"/>
            </a:endParaRPr>
          </a:p>
        </p:txBody>
      </p:sp>
      <p:sp>
        <p:nvSpPr>
          <p:cNvPr id="232" name="Google Shape;232;p14"/>
          <p:cNvSpPr txBox="1"/>
          <p:nvPr/>
        </p:nvSpPr>
        <p:spPr>
          <a:xfrm>
            <a:off x="1337733" y="4619480"/>
            <a:ext cx="1041401"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High</a:t>
            </a:r>
            <a:endParaRPr/>
          </a:p>
        </p:txBody>
      </p:sp>
      <p:sp>
        <p:nvSpPr>
          <p:cNvPr id="233" name="Google Shape;233;p14"/>
          <p:cNvSpPr txBox="1"/>
          <p:nvPr/>
        </p:nvSpPr>
        <p:spPr>
          <a:xfrm>
            <a:off x="3515590" y="4638029"/>
            <a:ext cx="1041401"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Medium</a:t>
            </a:r>
            <a:endParaRPr/>
          </a:p>
        </p:txBody>
      </p:sp>
      <p:sp>
        <p:nvSpPr>
          <p:cNvPr id="234" name="Google Shape;234;p14"/>
          <p:cNvSpPr txBox="1"/>
          <p:nvPr/>
        </p:nvSpPr>
        <p:spPr>
          <a:xfrm>
            <a:off x="5715116" y="4619479"/>
            <a:ext cx="1041401"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Low</a:t>
            </a:r>
            <a:endParaRPr/>
          </a:p>
        </p:txBody>
      </p:sp>
      <p:pic>
        <p:nvPicPr>
          <p:cNvPr id="10" name="Picture 9">
            <a:extLst>
              <a:ext uri="{FF2B5EF4-FFF2-40B4-BE49-F238E27FC236}">
                <a16:creationId xmlns:a16="http://schemas.microsoft.com/office/drawing/2014/main" id="{737E9286-31E3-6A43-B6A9-3CE0717C4EA2}"/>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5"/>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Product Management</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240" name="Google Shape;240;p15"/>
          <p:cNvSpPr txBox="1"/>
          <p:nvPr/>
        </p:nvSpPr>
        <p:spPr>
          <a:xfrm>
            <a:off x="805700" y="4020150"/>
            <a:ext cx="7303200" cy="4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00000"/>
                </a:solidFill>
                <a:latin typeface="Raleway"/>
                <a:ea typeface="Raleway"/>
                <a:cs typeface="Raleway"/>
                <a:sym typeface="Raleway"/>
              </a:rPr>
              <a:t>Note: Identify the key features that need to be part of your first and second product release. Everything else goes into the “later” category.</a:t>
            </a:r>
            <a:endParaRPr sz="1200" b="0" i="0" u="none" strike="noStrike" cap="none">
              <a:solidFill>
                <a:srgbClr val="000000"/>
              </a:solidFill>
              <a:latin typeface="Raleway"/>
              <a:ea typeface="Raleway"/>
              <a:cs typeface="Raleway"/>
              <a:sym typeface="Raleway"/>
            </a:endParaRPr>
          </a:p>
        </p:txBody>
      </p:sp>
      <p:graphicFrame>
        <p:nvGraphicFramePr>
          <p:cNvPr id="241" name="Google Shape;241;p15"/>
          <p:cNvGraphicFramePr/>
          <p:nvPr/>
        </p:nvGraphicFramePr>
        <p:xfrm>
          <a:off x="914400" y="916163"/>
          <a:ext cx="7315200" cy="3017475"/>
        </p:xfrm>
        <a:graphic>
          <a:graphicData uri="http://schemas.openxmlformats.org/drawingml/2006/table">
            <a:tbl>
              <a:tblPr firstRow="1" bandRow="1">
                <a:noFill/>
                <a:tableStyleId>{0EC44DE1-C4C1-4140-A53A-A39FE5197B8F}</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5082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RELEASE #1 (MVP)</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RELEASE #2</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LATER</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0"/>
                  </a:ext>
                </a:extLst>
              </a:tr>
              <a:tr h="501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1.</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1"/>
                  </a:ext>
                </a:extLst>
              </a:tr>
              <a:tr h="501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2.</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2"/>
                  </a:ext>
                </a:extLst>
              </a:tr>
              <a:tr h="501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3.</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3"/>
                  </a:ext>
                </a:extLst>
              </a:tr>
              <a:tr h="501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4.</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4"/>
                  </a:ext>
                </a:extLst>
              </a:tr>
              <a:tr h="501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5.</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5"/>
                  </a:ext>
                </a:extLst>
              </a:tr>
            </a:tbl>
          </a:graphicData>
        </a:graphic>
      </p:graphicFrame>
      <p:pic>
        <p:nvPicPr>
          <p:cNvPr id="5" name="Picture 4">
            <a:extLst>
              <a:ext uri="{FF2B5EF4-FFF2-40B4-BE49-F238E27FC236}">
                <a16:creationId xmlns:a16="http://schemas.microsoft.com/office/drawing/2014/main" id="{26BFED7D-AE33-574A-A530-98538364860E}"/>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6"/>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Competitive</a:t>
            </a:r>
            <a:r>
              <a:rPr lang="en-US" sz="2000" b="1" i="0" u="none" strike="noStrike" cap="none" dirty="0">
                <a:solidFill>
                  <a:srgbClr val="1C80B4"/>
                </a:solidFill>
                <a:latin typeface="Raleway"/>
                <a:ea typeface="Raleway"/>
                <a:cs typeface="Raleway"/>
                <a:sym typeface="Raleway"/>
              </a:rPr>
              <a:t> </a:t>
            </a:r>
            <a:r>
              <a:rPr lang="en-US" sz="2000" b="1" i="0" u="none" strike="noStrike" cap="none" dirty="0">
                <a:solidFill>
                  <a:srgbClr val="E00E77"/>
                </a:solidFill>
                <a:latin typeface="Raleway"/>
                <a:ea typeface="Raleway"/>
                <a:cs typeface="Raleway"/>
                <a:sym typeface="Raleway"/>
              </a:rPr>
              <a:t>Landscape</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1C80B4"/>
              </a:solidFill>
              <a:latin typeface="Raleway"/>
              <a:ea typeface="Raleway"/>
              <a:cs typeface="Raleway"/>
              <a:sym typeface="Raleway"/>
            </a:endParaRPr>
          </a:p>
        </p:txBody>
      </p:sp>
      <p:cxnSp>
        <p:nvCxnSpPr>
          <p:cNvPr id="247" name="Google Shape;247;p16"/>
          <p:cNvCxnSpPr/>
          <p:nvPr/>
        </p:nvCxnSpPr>
        <p:spPr>
          <a:xfrm>
            <a:off x="2126625" y="2430350"/>
            <a:ext cx="5943600" cy="0"/>
          </a:xfrm>
          <a:prstGeom prst="straightConnector1">
            <a:avLst/>
          </a:prstGeom>
          <a:solidFill>
            <a:srgbClr val="BBE0E3"/>
          </a:solidFill>
          <a:ln w="63500" cap="flat" cmpd="sng">
            <a:solidFill>
              <a:srgbClr val="595959"/>
            </a:solidFill>
            <a:prstDash val="solid"/>
            <a:round/>
            <a:headEnd type="stealth" w="med" len="med"/>
            <a:tailEnd type="stealth" w="med" len="med"/>
          </a:ln>
        </p:spPr>
      </p:cxnSp>
      <p:cxnSp>
        <p:nvCxnSpPr>
          <p:cNvPr id="248" name="Google Shape;248;p16"/>
          <p:cNvCxnSpPr/>
          <p:nvPr/>
        </p:nvCxnSpPr>
        <p:spPr>
          <a:xfrm rot="10800000">
            <a:off x="4793625" y="944450"/>
            <a:ext cx="0" cy="3200400"/>
          </a:xfrm>
          <a:prstGeom prst="straightConnector1">
            <a:avLst/>
          </a:prstGeom>
          <a:solidFill>
            <a:srgbClr val="BBE0E3"/>
          </a:solidFill>
          <a:ln w="63500" cap="flat" cmpd="sng">
            <a:solidFill>
              <a:srgbClr val="595959"/>
            </a:solidFill>
            <a:prstDash val="solid"/>
            <a:round/>
            <a:headEnd type="stealth" w="med" len="med"/>
            <a:tailEnd type="stealth" w="med" len="med"/>
          </a:ln>
        </p:spPr>
      </p:cxnSp>
      <p:sp>
        <p:nvSpPr>
          <p:cNvPr id="249" name="Google Shape;249;p16"/>
          <p:cNvSpPr/>
          <p:nvPr/>
        </p:nvSpPr>
        <p:spPr>
          <a:xfrm>
            <a:off x="6546225" y="1001600"/>
            <a:ext cx="1295406" cy="857250"/>
          </a:xfrm>
          <a:prstGeom prst="irregularSeal1">
            <a:avLst/>
          </a:prstGeom>
          <a:solidFill>
            <a:srgbClr val="CC4871">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p:txBody>
      </p:sp>
      <p:sp>
        <p:nvSpPr>
          <p:cNvPr id="250" name="Google Shape;250;p16"/>
          <p:cNvSpPr/>
          <p:nvPr/>
        </p:nvSpPr>
        <p:spPr>
          <a:xfrm>
            <a:off x="1893395" y="1471925"/>
            <a:ext cx="822900" cy="617100"/>
          </a:xfrm>
          <a:prstGeom prst="star7">
            <a:avLst>
              <a:gd name="adj" fmla="val 34601"/>
              <a:gd name="hf" fmla="val 102572"/>
              <a:gd name="vf" fmla="val 105210"/>
            </a:avLst>
          </a:prstGeom>
          <a:solidFill>
            <a:srgbClr val="CC4871">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p:txBody>
      </p:sp>
      <p:sp>
        <p:nvSpPr>
          <p:cNvPr id="251" name="Google Shape;251;p16"/>
          <p:cNvSpPr/>
          <p:nvPr/>
        </p:nvSpPr>
        <p:spPr>
          <a:xfrm>
            <a:off x="2660025" y="3173300"/>
            <a:ext cx="822900" cy="617100"/>
          </a:xfrm>
          <a:prstGeom prst="star12">
            <a:avLst>
              <a:gd name="adj" fmla="val 37500"/>
            </a:avLst>
          </a:prstGeom>
          <a:solidFill>
            <a:srgbClr val="CC4871">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p:txBody>
      </p:sp>
      <p:sp>
        <p:nvSpPr>
          <p:cNvPr id="252" name="Google Shape;252;p16"/>
          <p:cNvSpPr/>
          <p:nvPr/>
        </p:nvSpPr>
        <p:spPr>
          <a:xfrm>
            <a:off x="5534797" y="2647861"/>
            <a:ext cx="822900" cy="617100"/>
          </a:xfrm>
          <a:prstGeom prst="flowChartConnector">
            <a:avLst/>
          </a:prstGeom>
          <a:solidFill>
            <a:srgbClr val="CC4871">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p:txBody>
      </p:sp>
      <p:sp>
        <p:nvSpPr>
          <p:cNvPr id="253" name="Google Shape;253;p16"/>
          <p:cNvSpPr/>
          <p:nvPr/>
        </p:nvSpPr>
        <p:spPr>
          <a:xfrm>
            <a:off x="3610156" y="1714887"/>
            <a:ext cx="822960" cy="617220"/>
          </a:xfrm>
          <a:prstGeom prst="cloud">
            <a:avLst/>
          </a:prstGeom>
          <a:solidFill>
            <a:srgbClr val="CC4871">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p:txBody>
      </p:sp>
      <p:sp>
        <p:nvSpPr>
          <p:cNvPr id="254" name="Google Shape;254;p16"/>
          <p:cNvSpPr/>
          <p:nvPr/>
        </p:nvSpPr>
        <p:spPr>
          <a:xfrm>
            <a:off x="3650625" y="2658950"/>
            <a:ext cx="822900" cy="617100"/>
          </a:xfrm>
          <a:prstGeom prst="pentagon">
            <a:avLst>
              <a:gd name="hf" fmla="val 105146"/>
              <a:gd name="vf" fmla="val 110557"/>
            </a:avLst>
          </a:prstGeom>
          <a:solidFill>
            <a:srgbClr val="CC4871">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p:txBody>
      </p:sp>
      <p:sp>
        <p:nvSpPr>
          <p:cNvPr id="255" name="Google Shape;255;p16"/>
          <p:cNvSpPr/>
          <p:nvPr/>
        </p:nvSpPr>
        <p:spPr>
          <a:xfrm>
            <a:off x="6470025" y="2144600"/>
            <a:ext cx="822900" cy="617100"/>
          </a:xfrm>
          <a:prstGeom prst="diamond">
            <a:avLst/>
          </a:prstGeom>
          <a:solidFill>
            <a:srgbClr val="CC4871">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p:txBody>
      </p:sp>
      <p:sp>
        <p:nvSpPr>
          <p:cNvPr id="256" name="Google Shape;256;p16"/>
          <p:cNvSpPr txBox="1"/>
          <p:nvPr/>
        </p:nvSpPr>
        <p:spPr>
          <a:xfrm>
            <a:off x="2050425" y="2487500"/>
            <a:ext cx="3984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aleway"/>
                <a:ea typeface="Raleway"/>
                <a:cs typeface="Raleway"/>
                <a:sym typeface="Raleway"/>
              </a:rPr>
              <a:t>Lo</a:t>
            </a:r>
            <a:endParaRPr sz="1000" b="0" i="0" u="none" strike="noStrike" cap="none">
              <a:solidFill>
                <a:srgbClr val="000000"/>
              </a:solidFill>
              <a:latin typeface="Raleway"/>
              <a:ea typeface="Raleway"/>
              <a:cs typeface="Raleway"/>
              <a:sym typeface="Raleway"/>
            </a:endParaRPr>
          </a:p>
        </p:txBody>
      </p:sp>
      <p:sp>
        <p:nvSpPr>
          <p:cNvPr id="257" name="Google Shape;257;p16"/>
          <p:cNvSpPr txBox="1"/>
          <p:nvPr/>
        </p:nvSpPr>
        <p:spPr>
          <a:xfrm>
            <a:off x="7613025" y="2487500"/>
            <a:ext cx="5694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aleway"/>
                <a:ea typeface="Raleway"/>
                <a:cs typeface="Raleway"/>
                <a:sym typeface="Raleway"/>
              </a:rPr>
              <a:t>High</a:t>
            </a:r>
            <a:endParaRPr sz="1000" b="0" i="0" u="none" strike="noStrike" cap="none">
              <a:solidFill>
                <a:srgbClr val="000000"/>
              </a:solidFill>
              <a:latin typeface="Raleway"/>
              <a:ea typeface="Raleway"/>
              <a:cs typeface="Raleway"/>
              <a:sym typeface="Raleway"/>
            </a:endParaRPr>
          </a:p>
        </p:txBody>
      </p:sp>
      <p:sp>
        <p:nvSpPr>
          <p:cNvPr id="258" name="Google Shape;258;p16"/>
          <p:cNvSpPr txBox="1"/>
          <p:nvPr/>
        </p:nvSpPr>
        <p:spPr>
          <a:xfrm>
            <a:off x="5250825" y="3916250"/>
            <a:ext cx="3984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aleway"/>
                <a:ea typeface="Raleway"/>
                <a:cs typeface="Raleway"/>
                <a:sym typeface="Raleway"/>
              </a:rPr>
              <a:t>Lo</a:t>
            </a:r>
            <a:endParaRPr sz="1000" b="0" i="0" u="none" strike="noStrike" cap="none">
              <a:solidFill>
                <a:srgbClr val="000000"/>
              </a:solidFill>
              <a:latin typeface="Raleway"/>
              <a:ea typeface="Raleway"/>
              <a:cs typeface="Raleway"/>
              <a:sym typeface="Raleway"/>
            </a:endParaRPr>
          </a:p>
        </p:txBody>
      </p:sp>
      <p:sp>
        <p:nvSpPr>
          <p:cNvPr id="259" name="Google Shape;259;p16"/>
          <p:cNvSpPr txBox="1"/>
          <p:nvPr/>
        </p:nvSpPr>
        <p:spPr>
          <a:xfrm>
            <a:off x="5174625" y="944450"/>
            <a:ext cx="5694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aleway"/>
                <a:ea typeface="Raleway"/>
                <a:cs typeface="Raleway"/>
                <a:sym typeface="Raleway"/>
              </a:rPr>
              <a:t>High</a:t>
            </a:r>
            <a:endParaRPr sz="1000" b="0" i="0" u="none" strike="noStrike" cap="none">
              <a:solidFill>
                <a:srgbClr val="000000"/>
              </a:solidFill>
              <a:latin typeface="Raleway"/>
              <a:ea typeface="Raleway"/>
              <a:cs typeface="Raleway"/>
              <a:sym typeface="Raleway"/>
            </a:endParaRPr>
          </a:p>
        </p:txBody>
      </p:sp>
      <p:sp>
        <p:nvSpPr>
          <p:cNvPr id="260" name="Google Shape;260;p16"/>
          <p:cNvSpPr txBox="1"/>
          <p:nvPr/>
        </p:nvSpPr>
        <p:spPr>
          <a:xfrm>
            <a:off x="961585" y="2258900"/>
            <a:ext cx="966300" cy="5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Raleway"/>
                <a:ea typeface="Raleway"/>
                <a:cs typeface="Raleway"/>
                <a:sym typeface="Raleway"/>
              </a:rPr>
              <a:t>Feature</a:t>
            </a:r>
            <a:br>
              <a:rPr lang="en-US" sz="1600" b="0" i="0" u="none" strike="noStrike" cap="none">
                <a:solidFill>
                  <a:srgbClr val="000000"/>
                </a:solidFill>
                <a:latin typeface="Raleway"/>
                <a:ea typeface="Raleway"/>
                <a:cs typeface="Raleway"/>
                <a:sym typeface="Raleway"/>
              </a:rPr>
            </a:br>
            <a:r>
              <a:rPr lang="en-US" sz="1600" b="0" i="0" u="none" strike="noStrike" cap="none">
                <a:solidFill>
                  <a:srgbClr val="000000"/>
                </a:solidFill>
                <a:latin typeface="Raleway"/>
                <a:ea typeface="Raleway"/>
                <a:cs typeface="Raleway"/>
                <a:sym typeface="Raleway"/>
              </a:rPr>
              <a:t>#1</a:t>
            </a:r>
            <a:endParaRPr sz="1000" b="0" i="0" u="none" strike="noStrike" cap="none">
              <a:solidFill>
                <a:srgbClr val="000000"/>
              </a:solidFill>
              <a:latin typeface="Raleway"/>
              <a:ea typeface="Raleway"/>
              <a:cs typeface="Raleway"/>
              <a:sym typeface="Raleway"/>
            </a:endParaRPr>
          </a:p>
        </p:txBody>
      </p:sp>
      <p:sp>
        <p:nvSpPr>
          <p:cNvPr id="261" name="Google Shape;261;p16"/>
          <p:cNvSpPr txBox="1"/>
          <p:nvPr/>
        </p:nvSpPr>
        <p:spPr>
          <a:xfrm>
            <a:off x="4591217" y="4220618"/>
            <a:ext cx="966300" cy="5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Raleway"/>
                <a:ea typeface="Raleway"/>
                <a:cs typeface="Raleway"/>
                <a:sym typeface="Raleway"/>
              </a:rPr>
              <a:t>Feature</a:t>
            </a:r>
            <a:br>
              <a:rPr lang="en-US" sz="1600" b="0" i="0" u="none" strike="noStrike" cap="none">
                <a:solidFill>
                  <a:srgbClr val="000000"/>
                </a:solidFill>
                <a:latin typeface="Raleway"/>
                <a:ea typeface="Raleway"/>
                <a:cs typeface="Raleway"/>
                <a:sym typeface="Raleway"/>
              </a:rPr>
            </a:br>
            <a:r>
              <a:rPr lang="en-US" sz="1600" b="0" i="0" u="none" strike="noStrike" cap="none">
                <a:solidFill>
                  <a:srgbClr val="000000"/>
                </a:solidFill>
                <a:latin typeface="Raleway"/>
                <a:ea typeface="Raleway"/>
                <a:cs typeface="Raleway"/>
                <a:sym typeface="Raleway"/>
              </a:rPr>
              <a:t>#2</a:t>
            </a:r>
            <a:endParaRPr sz="1000" b="0" i="0" u="none" strike="noStrike" cap="none">
              <a:solidFill>
                <a:srgbClr val="000000"/>
              </a:solidFill>
              <a:latin typeface="Raleway"/>
              <a:ea typeface="Raleway"/>
              <a:cs typeface="Raleway"/>
              <a:sym typeface="Raleway"/>
            </a:endParaRPr>
          </a:p>
        </p:txBody>
      </p:sp>
      <p:pic>
        <p:nvPicPr>
          <p:cNvPr id="18" name="Picture 17">
            <a:extLst>
              <a:ext uri="{FF2B5EF4-FFF2-40B4-BE49-F238E27FC236}">
                <a16:creationId xmlns:a16="http://schemas.microsoft.com/office/drawing/2014/main" id="{C1D72991-67DC-DD4B-9BA1-1C61D8411AC1}"/>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Total Addressable Market</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267" name="Google Shape;267;p17"/>
          <p:cNvSpPr/>
          <p:nvPr/>
        </p:nvSpPr>
        <p:spPr>
          <a:xfrm>
            <a:off x="680275" y="1066800"/>
            <a:ext cx="8001000" cy="31434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MARKET EXPECTATIONS</a:t>
            </a:r>
            <a:endParaRPr sz="1400" b="0" i="0" u="none" strike="noStrike" cap="none">
              <a:solidFill>
                <a:srgbClr val="000000"/>
              </a:solidFill>
              <a:latin typeface="Raleway"/>
              <a:ea typeface="Raleway"/>
              <a:cs typeface="Raleway"/>
              <a:sym typeface="Raleway"/>
            </a:endParaRPr>
          </a:p>
        </p:txBody>
      </p:sp>
      <p:graphicFrame>
        <p:nvGraphicFramePr>
          <p:cNvPr id="268" name="Google Shape;268;p17"/>
          <p:cNvGraphicFramePr/>
          <p:nvPr>
            <p:extLst>
              <p:ext uri="{D42A27DB-BD31-4B8C-83A1-F6EECF244321}">
                <p14:modId xmlns:p14="http://schemas.microsoft.com/office/powerpoint/2010/main" val="1298066151"/>
              </p:ext>
            </p:extLst>
          </p:nvPr>
        </p:nvGraphicFramePr>
        <p:xfrm>
          <a:off x="832675" y="1524001"/>
          <a:ext cx="6934200" cy="2344650"/>
        </p:xfrm>
        <a:graphic>
          <a:graphicData uri="http://schemas.openxmlformats.org/drawingml/2006/table">
            <a:tbl>
              <a:tblPr firstRow="1" bandRow="1">
                <a:noFill/>
                <a:tableStyleId>{0EC44DE1-C4C1-4140-A53A-A39FE5197B8F}</a:tableStyleId>
              </a:tblPr>
              <a:tblGrid>
                <a:gridCol w="1905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516250">
                  <a:extLst>
                    <a:ext uri="{9D8B030D-6E8A-4147-A177-3AD203B41FA5}">
                      <a16:colId xmlns:a16="http://schemas.microsoft.com/office/drawing/2014/main" val="20002"/>
                    </a:ext>
                  </a:extLst>
                </a:gridCol>
                <a:gridCol w="1388750">
                  <a:extLst>
                    <a:ext uri="{9D8B030D-6E8A-4147-A177-3AD203B41FA5}">
                      <a16:colId xmlns:a16="http://schemas.microsoft.com/office/drawing/2014/main" val="20003"/>
                    </a:ext>
                  </a:extLst>
                </a:gridCol>
                <a:gridCol w="518150">
                  <a:extLst>
                    <a:ext uri="{9D8B030D-6E8A-4147-A177-3AD203B41FA5}">
                      <a16:colId xmlns:a16="http://schemas.microsoft.com/office/drawing/2014/main" val="20004"/>
                    </a:ext>
                  </a:extLst>
                </a:gridCol>
                <a:gridCol w="1386850">
                  <a:extLst>
                    <a:ext uri="{9D8B030D-6E8A-4147-A177-3AD203B41FA5}">
                      <a16:colId xmlns:a16="http://schemas.microsoft.com/office/drawing/2014/main" val="20005"/>
                    </a:ext>
                  </a:extLst>
                </a:gridCol>
              </a:tblGrid>
              <a:tr h="538875">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dirty="0">
                          <a:solidFill>
                            <a:srgbClr val="000000"/>
                          </a:solidFill>
                          <a:latin typeface="Raleway"/>
                          <a:ea typeface="Raleway"/>
                          <a:cs typeface="Raleway"/>
                          <a:sym typeface="Raleway"/>
                        </a:rPr>
                        <a:t>Measure</a:t>
                      </a:r>
                      <a:endParaRPr sz="1400" b="0" u="none" strike="noStrike" cap="none" dirty="0">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0" u="none" strike="noStrike" cap="none">
                          <a:solidFill>
                            <a:srgbClr val="000000"/>
                          </a:solidFill>
                          <a:latin typeface="Raleway"/>
                          <a:ea typeface="Raleway"/>
                          <a:cs typeface="Raleway"/>
                          <a:sym typeface="Raleway"/>
                        </a:rPr>
                        <a:t># of Units</a:t>
                      </a:r>
                      <a:endParaRPr sz="1400" b="0" u="none" strike="noStrike" cap="none">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0" u="none" strike="noStrike" cap="none">
                          <a:solidFill>
                            <a:srgbClr val="000000"/>
                          </a:solidFill>
                          <a:latin typeface="Raleway"/>
                          <a:ea typeface="Raleway"/>
                          <a:cs typeface="Raleway"/>
                          <a:sym typeface="Raleway"/>
                        </a:rPr>
                        <a:t>X</a:t>
                      </a:r>
                      <a:endParaRPr sz="1400" b="0" u="none" strike="noStrike" cap="none">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0" u="none" strike="noStrike" cap="none">
                          <a:solidFill>
                            <a:srgbClr val="000000"/>
                          </a:solidFill>
                          <a:latin typeface="Raleway"/>
                          <a:ea typeface="Raleway"/>
                          <a:cs typeface="Raleway"/>
                          <a:sym typeface="Raleway"/>
                        </a:rPr>
                        <a:t>Price Per Unit</a:t>
                      </a:r>
                      <a:endParaRPr sz="1400" b="0" u="none" strike="noStrike" cap="none">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0" u="none" strike="noStrike" cap="none">
                          <a:solidFill>
                            <a:srgbClr val="000000"/>
                          </a:solidFill>
                          <a:latin typeface="Raleway"/>
                          <a:ea typeface="Raleway"/>
                          <a:cs typeface="Raleway"/>
                          <a:sym typeface="Raleway"/>
                        </a:rPr>
                        <a:t>=</a:t>
                      </a:r>
                      <a:endParaRPr sz="1400" b="0" u="none" strike="noStrike" cap="none">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dirty="0">
                          <a:solidFill>
                            <a:srgbClr val="000000"/>
                          </a:solidFill>
                          <a:latin typeface="Raleway"/>
                          <a:ea typeface="Raleway"/>
                          <a:cs typeface="Raleway"/>
                          <a:sym typeface="Raleway"/>
                        </a:rPr>
                        <a:t>Total Revenue</a:t>
                      </a:r>
                      <a:endParaRPr sz="1400" b="0" u="none" strike="noStrike" cap="none" dirty="0">
                        <a:solidFill>
                          <a:srgbClr val="000000"/>
                        </a:solidFill>
                        <a:latin typeface="Raleway"/>
                        <a:ea typeface="Raleway"/>
                        <a:cs typeface="Raleway"/>
                        <a:sym typeface="Raleway"/>
                      </a:endParaRPr>
                    </a:p>
                  </a:txBody>
                  <a:tcPr marL="68575" marR="68575" marT="0" marB="0" anchor="b">
                    <a:solidFill>
                      <a:schemeClr val="bg1">
                        <a:lumMod val="75000"/>
                      </a:schemeClr>
                    </a:solidFill>
                  </a:tcPr>
                </a:tc>
                <a:extLst>
                  <a:ext uri="{0D108BD9-81ED-4DB2-BD59-A6C34878D82A}">
                    <a16:rowId xmlns:a16="http://schemas.microsoft.com/office/drawing/2014/main" val="10000"/>
                  </a:ext>
                </a:extLst>
              </a:tr>
              <a:tr h="31672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dirty="0">
                          <a:solidFill>
                            <a:srgbClr val="000000"/>
                          </a:solidFill>
                          <a:latin typeface="Raleway"/>
                          <a:ea typeface="Raleway"/>
                          <a:cs typeface="Raleway"/>
                          <a:sym typeface="Raleway"/>
                        </a:rPr>
                        <a:t>Total Market</a:t>
                      </a:r>
                      <a:endParaRPr sz="1400" u="none" strike="noStrike" cap="none" dirty="0">
                        <a:solidFill>
                          <a:srgbClr val="000000"/>
                        </a:solidFill>
                        <a:latin typeface="Raleway"/>
                        <a:ea typeface="Raleway"/>
                        <a:cs typeface="Raleway"/>
                        <a:sym typeface="Raleway"/>
                      </a:endParaRPr>
                    </a:p>
                  </a:txBody>
                  <a:tcPr marL="68575" marR="68575" marT="0" marB="0" anchor="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1"/>
                  </a:ext>
                </a:extLst>
              </a:tr>
              <a:tr h="5388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Total Addressable Market (TAM)</a:t>
                      </a:r>
                      <a:endParaRPr sz="1400" u="none" strike="noStrike" cap="none">
                        <a:solidFill>
                          <a:srgbClr val="000000"/>
                        </a:solidFill>
                        <a:latin typeface="Raleway"/>
                        <a:ea typeface="Raleway"/>
                        <a:cs typeface="Raleway"/>
                        <a:sym typeface="Raleway"/>
                      </a:endParaRPr>
                    </a:p>
                  </a:txBody>
                  <a:tcPr marL="68575" marR="68575" marT="0" marB="0" anchor="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2"/>
                  </a:ext>
                </a:extLst>
              </a:tr>
              <a:tr h="31672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Year 1 Revenue</a:t>
                      </a:r>
                      <a:endParaRPr sz="1400" u="none" strike="noStrike" cap="none">
                        <a:solidFill>
                          <a:srgbClr val="000000"/>
                        </a:solidFill>
                        <a:latin typeface="Raleway"/>
                        <a:ea typeface="Raleway"/>
                        <a:cs typeface="Raleway"/>
                        <a:sym typeface="Raleway"/>
                      </a:endParaRPr>
                    </a:p>
                  </a:txBody>
                  <a:tcPr marL="68575" marR="68575" marT="0" marB="0" anchor="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3"/>
                  </a:ext>
                </a:extLst>
              </a:tr>
              <a:tr h="31672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Year 2 Revenue</a:t>
                      </a:r>
                      <a:endParaRPr sz="1400" u="none" strike="noStrike" cap="none">
                        <a:solidFill>
                          <a:srgbClr val="000000"/>
                        </a:solidFill>
                        <a:latin typeface="Raleway"/>
                        <a:ea typeface="Raleway"/>
                        <a:cs typeface="Raleway"/>
                        <a:sym typeface="Raleway"/>
                      </a:endParaRPr>
                    </a:p>
                  </a:txBody>
                  <a:tcPr marL="68575" marR="68575" marT="0" marB="0" anchor="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4"/>
                  </a:ext>
                </a:extLst>
              </a:tr>
              <a:tr h="31672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dirty="0">
                          <a:solidFill>
                            <a:srgbClr val="000000"/>
                          </a:solidFill>
                          <a:latin typeface="Raleway"/>
                          <a:ea typeface="Raleway"/>
                          <a:cs typeface="Raleway"/>
                          <a:sym typeface="Raleway"/>
                        </a:rPr>
                        <a:t>Year 3 Revenue</a:t>
                      </a:r>
                      <a:endParaRPr sz="1400" u="none" strike="noStrike" cap="none" dirty="0">
                        <a:solidFill>
                          <a:srgbClr val="000000"/>
                        </a:solidFill>
                        <a:latin typeface="Raleway"/>
                        <a:ea typeface="Raleway"/>
                        <a:cs typeface="Raleway"/>
                        <a:sym typeface="Raleway"/>
                      </a:endParaRPr>
                    </a:p>
                  </a:txBody>
                  <a:tcPr marL="68575" marR="68575" marT="0" marB="0" anchor="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5"/>
                  </a:ext>
                </a:extLst>
              </a:tr>
            </a:tbl>
          </a:graphicData>
        </a:graphic>
      </p:graphicFrame>
      <p:pic>
        <p:nvPicPr>
          <p:cNvPr id="5" name="Picture 4">
            <a:extLst>
              <a:ext uri="{FF2B5EF4-FFF2-40B4-BE49-F238E27FC236}">
                <a16:creationId xmlns:a16="http://schemas.microsoft.com/office/drawing/2014/main" id="{28234303-A899-B343-9343-F166EA8F2406}"/>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9"/>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Customer Journey Data Mapping: Stage Definitions</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280" name="Google Shape;280;p19"/>
          <p:cNvSpPr/>
          <p:nvPr/>
        </p:nvSpPr>
        <p:spPr>
          <a:xfrm>
            <a:off x="680275" y="1066800"/>
            <a:ext cx="8001000" cy="31434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graphicFrame>
        <p:nvGraphicFramePr>
          <p:cNvPr id="281" name="Google Shape;281;p19"/>
          <p:cNvGraphicFramePr/>
          <p:nvPr>
            <p:extLst>
              <p:ext uri="{D42A27DB-BD31-4B8C-83A1-F6EECF244321}">
                <p14:modId xmlns:p14="http://schemas.microsoft.com/office/powerpoint/2010/main" val="1037382035"/>
              </p:ext>
            </p:extLst>
          </p:nvPr>
        </p:nvGraphicFramePr>
        <p:xfrm>
          <a:off x="241350" y="1524001"/>
          <a:ext cx="8756750" cy="2845000"/>
        </p:xfrm>
        <a:graphic>
          <a:graphicData uri="http://schemas.openxmlformats.org/drawingml/2006/table">
            <a:tbl>
              <a:tblPr firstRow="1" bandRow="1">
                <a:noFill/>
                <a:tableStyleId>{0EC44DE1-C4C1-4140-A53A-A39FE5197B8F}</a:tableStyleId>
              </a:tblPr>
              <a:tblGrid>
                <a:gridCol w="2004750">
                  <a:extLst>
                    <a:ext uri="{9D8B030D-6E8A-4147-A177-3AD203B41FA5}">
                      <a16:colId xmlns:a16="http://schemas.microsoft.com/office/drawing/2014/main" val="20000"/>
                    </a:ext>
                  </a:extLst>
                </a:gridCol>
                <a:gridCol w="1116550">
                  <a:extLst>
                    <a:ext uri="{9D8B030D-6E8A-4147-A177-3AD203B41FA5}">
                      <a16:colId xmlns:a16="http://schemas.microsoft.com/office/drawing/2014/main" val="20001"/>
                    </a:ext>
                  </a:extLst>
                </a:gridCol>
                <a:gridCol w="1296825">
                  <a:extLst>
                    <a:ext uri="{9D8B030D-6E8A-4147-A177-3AD203B41FA5}">
                      <a16:colId xmlns:a16="http://schemas.microsoft.com/office/drawing/2014/main" val="20002"/>
                    </a:ext>
                  </a:extLst>
                </a:gridCol>
                <a:gridCol w="1154825">
                  <a:extLst>
                    <a:ext uri="{9D8B030D-6E8A-4147-A177-3AD203B41FA5}">
                      <a16:colId xmlns:a16="http://schemas.microsoft.com/office/drawing/2014/main" val="20003"/>
                    </a:ext>
                  </a:extLst>
                </a:gridCol>
                <a:gridCol w="1202475">
                  <a:extLst>
                    <a:ext uri="{9D8B030D-6E8A-4147-A177-3AD203B41FA5}">
                      <a16:colId xmlns:a16="http://schemas.microsoft.com/office/drawing/2014/main" val="20004"/>
                    </a:ext>
                  </a:extLst>
                </a:gridCol>
                <a:gridCol w="977525">
                  <a:extLst>
                    <a:ext uri="{9D8B030D-6E8A-4147-A177-3AD203B41FA5}">
                      <a16:colId xmlns:a16="http://schemas.microsoft.com/office/drawing/2014/main" val="20005"/>
                    </a:ext>
                  </a:extLst>
                </a:gridCol>
                <a:gridCol w="1003800">
                  <a:extLst>
                    <a:ext uri="{9D8B030D-6E8A-4147-A177-3AD203B41FA5}">
                      <a16:colId xmlns:a16="http://schemas.microsoft.com/office/drawing/2014/main" val="20006"/>
                    </a:ext>
                  </a:extLst>
                </a:gridCol>
              </a:tblGrid>
              <a:tr h="719675">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dirty="0">
                          <a:solidFill>
                            <a:srgbClr val="000000"/>
                          </a:solidFill>
                          <a:latin typeface="Raleway"/>
                          <a:ea typeface="Raleway"/>
                          <a:cs typeface="Raleway"/>
                          <a:sym typeface="Raleway"/>
                        </a:rPr>
                        <a:t>Customer Journey Stage</a:t>
                      </a:r>
                      <a:endParaRPr sz="1400" b="0" u="none" strike="noStrike" cap="none" dirty="0">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latin typeface="Raleway"/>
                          <a:ea typeface="Raleway"/>
                          <a:cs typeface="Raleway"/>
                          <a:sym typeface="Raleway"/>
                        </a:rPr>
                        <a:t>Awareness</a:t>
                      </a:r>
                      <a:endParaRPr sz="1400" b="0" u="none" strike="noStrike" cap="none">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latin typeface="Raleway"/>
                          <a:ea typeface="Raleway"/>
                          <a:cs typeface="Raleway"/>
                          <a:sym typeface="Raleway"/>
                        </a:rPr>
                        <a:t>Consideration</a:t>
                      </a:r>
                      <a:endParaRPr sz="1400" b="0" u="none" strike="noStrike" cap="none">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latin typeface="Raleway"/>
                          <a:ea typeface="Raleway"/>
                          <a:cs typeface="Raleway"/>
                          <a:sym typeface="Raleway"/>
                        </a:rPr>
                        <a:t>Decision (Trial)</a:t>
                      </a:r>
                      <a:endParaRPr sz="1400" b="0" u="none" strike="noStrike" cap="none">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latin typeface="Raleway"/>
                          <a:ea typeface="Raleway"/>
                          <a:cs typeface="Raleway"/>
                          <a:sym typeface="Raleway"/>
                        </a:rPr>
                        <a:t>Engagement</a:t>
                      </a:r>
                      <a:endParaRPr sz="1400" b="0" u="none" strike="noStrike" cap="none">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latin typeface="Raleway"/>
                          <a:ea typeface="Raleway"/>
                          <a:cs typeface="Raleway"/>
                          <a:sym typeface="Raleway"/>
                        </a:rPr>
                        <a:t>Advocacy</a:t>
                      </a:r>
                      <a:endParaRPr sz="1400" b="0" u="none" strike="noStrike" cap="none">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a:solidFill>
                            <a:srgbClr val="000000"/>
                          </a:solidFill>
                          <a:latin typeface="Raleway"/>
                          <a:ea typeface="Raleway"/>
                          <a:cs typeface="Raleway"/>
                          <a:sym typeface="Raleway"/>
                        </a:rPr>
                        <a:t>Expansion</a:t>
                      </a:r>
                      <a:endParaRPr sz="1400" b="0" u="none" strike="noStrike" cap="none" dirty="0">
                        <a:solidFill>
                          <a:srgbClr val="000000"/>
                        </a:solidFill>
                        <a:latin typeface="Raleway"/>
                        <a:ea typeface="Raleway"/>
                        <a:cs typeface="Raleway"/>
                        <a:sym typeface="Raleway"/>
                      </a:endParaRPr>
                    </a:p>
                  </a:txBody>
                  <a:tcPr marL="68575" marR="68575" marT="0" marB="0" anchor="b">
                    <a:solidFill>
                      <a:schemeClr val="bg1">
                        <a:lumMod val="75000"/>
                      </a:schemeClr>
                    </a:solidFill>
                  </a:tcPr>
                </a:tc>
                <a:extLst>
                  <a:ext uri="{0D108BD9-81ED-4DB2-BD59-A6C34878D82A}">
                    <a16:rowId xmlns:a16="http://schemas.microsoft.com/office/drawing/2014/main" val="10000"/>
                  </a:ext>
                </a:extLst>
              </a:tr>
              <a:tr h="5597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Customer Thought Process</a:t>
                      </a:r>
                      <a:endParaRPr sz="1400" u="none" strike="noStrike" cap="none" dirty="0"/>
                    </a:p>
                  </a:txBody>
                  <a:tcPr marL="68575" marR="68575" marT="0" marB="0" anchor="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1"/>
                  </a:ext>
                </a:extLst>
              </a:tr>
              <a:tr h="7196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Company Thoughts Process</a:t>
                      </a:r>
                      <a:endParaRPr sz="1400" u="none" strike="noStrike" cap="none"/>
                    </a:p>
                  </a:txBody>
                  <a:tcPr marL="68575" marR="68575" marT="0" marB="0" anchor="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2"/>
                  </a:ext>
                </a:extLst>
              </a:tr>
              <a:tr h="4229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Targets </a:t>
                      </a:r>
                      <a:endParaRPr sz="1400" u="none" strike="noStrike" cap="none"/>
                    </a:p>
                  </a:txBody>
                  <a:tcPr marL="68575" marR="68575" marT="0" marB="0" anchor="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3"/>
                  </a:ext>
                </a:extLst>
              </a:tr>
              <a:tr h="4229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KPI</a:t>
                      </a:r>
                      <a:endParaRPr sz="1400" u="none" strike="noStrike" cap="none" dirty="0"/>
                    </a:p>
                  </a:txBody>
                  <a:tcPr marL="68575" marR="68575" marT="0" marB="0" anchor="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4"/>
                  </a:ext>
                </a:extLst>
              </a:tr>
            </a:tbl>
          </a:graphicData>
        </a:graphic>
      </p:graphicFrame>
      <p:pic>
        <p:nvPicPr>
          <p:cNvPr id="5" name="Picture 4">
            <a:extLst>
              <a:ext uri="{FF2B5EF4-FFF2-40B4-BE49-F238E27FC236}">
                <a16:creationId xmlns:a16="http://schemas.microsoft.com/office/drawing/2014/main" id="{28465AAD-818E-E942-9930-9253C941CD54}"/>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0"/>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Customer Journey Data Mapping: Channels</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287" name="Google Shape;287;p20"/>
          <p:cNvSpPr/>
          <p:nvPr/>
        </p:nvSpPr>
        <p:spPr>
          <a:xfrm>
            <a:off x="689419" y="774192"/>
            <a:ext cx="8001000" cy="31434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Raleway"/>
                <a:ea typeface="Raleway"/>
                <a:cs typeface="Raleway"/>
                <a:sym typeface="Raleway"/>
              </a:rPr>
              <a:t>In each box place a bullet on the tactic you will use, if applicable</a:t>
            </a:r>
            <a:endParaRPr sz="1400" b="0" i="0" u="none" strike="noStrike" cap="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000"/>
              <a:buFont typeface="Arial"/>
              <a:buNone/>
            </a:pPr>
            <a:r>
              <a:rPr lang="en-US" sz="1000" b="0" i="1" u="none" strike="noStrike" cap="none" dirty="0">
                <a:solidFill>
                  <a:srgbClr val="000000"/>
                </a:solidFill>
                <a:latin typeface="Raleway"/>
                <a:ea typeface="Raleway"/>
                <a:cs typeface="Raleway"/>
                <a:sym typeface="Raleway"/>
              </a:rPr>
              <a:t>Select the channel(s) you would like to use for every stage of customer journey</a:t>
            </a:r>
            <a:endParaRPr sz="1000" b="0" i="1" u="none" strike="noStrike" cap="none" dirty="0">
              <a:solidFill>
                <a:srgbClr val="000000"/>
              </a:solidFill>
              <a:latin typeface="Raleway"/>
              <a:ea typeface="Raleway"/>
              <a:cs typeface="Raleway"/>
              <a:sym typeface="Raleway"/>
            </a:endParaRPr>
          </a:p>
        </p:txBody>
      </p:sp>
      <p:graphicFrame>
        <p:nvGraphicFramePr>
          <p:cNvPr id="288" name="Google Shape;288;p20"/>
          <p:cNvGraphicFramePr/>
          <p:nvPr>
            <p:extLst>
              <p:ext uri="{D42A27DB-BD31-4B8C-83A1-F6EECF244321}">
                <p14:modId xmlns:p14="http://schemas.microsoft.com/office/powerpoint/2010/main" val="2284801784"/>
              </p:ext>
            </p:extLst>
          </p:nvPr>
        </p:nvGraphicFramePr>
        <p:xfrm>
          <a:off x="193625" y="1313689"/>
          <a:ext cx="8756750" cy="3237100"/>
        </p:xfrm>
        <a:graphic>
          <a:graphicData uri="http://schemas.openxmlformats.org/drawingml/2006/table">
            <a:tbl>
              <a:tblPr firstRow="1" bandRow="1">
                <a:noFill/>
                <a:tableStyleId>{0EC44DE1-C4C1-4140-A53A-A39FE5197B8F}</a:tableStyleId>
              </a:tblPr>
              <a:tblGrid>
                <a:gridCol w="2004750">
                  <a:extLst>
                    <a:ext uri="{9D8B030D-6E8A-4147-A177-3AD203B41FA5}">
                      <a16:colId xmlns:a16="http://schemas.microsoft.com/office/drawing/2014/main" val="20000"/>
                    </a:ext>
                  </a:extLst>
                </a:gridCol>
                <a:gridCol w="1116550">
                  <a:extLst>
                    <a:ext uri="{9D8B030D-6E8A-4147-A177-3AD203B41FA5}">
                      <a16:colId xmlns:a16="http://schemas.microsoft.com/office/drawing/2014/main" val="20001"/>
                    </a:ext>
                  </a:extLst>
                </a:gridCol>
                <a:gridCol w="1296825">
                  <a:extLst>
                    <a:ext uri="{9D8B030D-6E8A-4147-A177-3AD203B41FA5}">
                      <a16:colId xmlns:a16="http://schemas.microsoft.com/office/drawing/2014/main" val="20002"/>
                    </a:ext>
                  </a:extLst>
                </a:gridCol>
                <a:gridCol w="1154825">
                  <a:extLst>
                    <a:ext uri="{9D8B030D-6E8A-4147-A177-3AD203B41FA5}">
                      <a16:colId xmlns:a16="http://schemas.microsoft.com/office/drawing/2014/main" val="20003"/>
                    </a:ext>
                  </a:extLst>
                </a:gridCol>
                <a:gridCol w="1202475">
                  <a:extLst>
                    <a:ext uri="{9D8B030D-6E8A-4147-A177-3AD203B41FA5}">
                      <a16:colId xmlns:a16="http://schemas.microsoft.com/office/drawing/2014/main" val="20004"/>
                    </a:ext>
                  </a:extLst>
                </a:gridCol>
                <a:gridCol w="977525">
                  <a:extLst>
                    <a:ext uri="{9D8B030D-6E8A-4147-A177-3AD203B41FA5}">
                      <a16:colId xmlns:a16="http://schemas.microsoft.com/office/drawing/2014/main" val="20005"/>
                    </a:ext>
                  </a:extLst>
                </a:gridCol>
                <a:gridCol w="1003800">
                  <a:extLst>
                    <a:ext uri="{9D8B030D-6E8A-4147-A177-3AD203B41FA5}">
                      <a16:colId xmlns:a16="http://schemas.microsoft.com/office/drawing/2014/main" val="20006"/>
                    </a:ext>
                  </a:extLst>
                </a:gridCol>
              </a:tblGrid>
              <a:tr h="454925">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dirty="0">
                          <a:solidFill>
                            <a:srgbClr val="000000"/>
                          </a:solidFill>
                          <a:latin typeface="Raleway"/>
                          <a:ea typeface="Raleway"/>
                          <a:cs typeface="Raleway"/>
                          <a:sym typeface="Raleway"/>
                        </a:rPr>
                        <a:t>Channel</a:t>
                      </a:r>
                      <a:endParaRPr sz="1400" b="0" u="none" strike="noStrike" cap="none" dirty="0">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a:solidFill>
                            <a:srgbClr val="000000"/>
                          </a:solidFill>
                          <a:latin typeface="Raleway"/>
                          <a:ea typeface="Raleway"/>
                          <a:cs typeface="Raleway"/>
                          <a:sym typeface="Raleway"/>
                        </a:rPr>
                        <a:t>Awareness</a:t>
                      </a:r>
                      <a:endParaRPr sz="1400" b="0" u="none" strike="noStrike" cap="none" dirty="0">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latin typeface="Raleway"/>
                          <a:ea typeface="Raleway"/>
                          <a:cs typeface="Raleway"/>
                          <a:sym typeface="Raleway"/>
                        </a:rPr>
                        <a:t>Consideration</a:t>
                      </a:r>
                      <a:endParaRPr sz="1400" b="0" u="none" strike="noStrike" cap="none">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latin typeface="Raleway"/>
                          <a:ea typeface="Raleway"/>
                          <a:cs typeface="Raleway"/>
                          <a:sym typeface="Raleway"/>
                        </a:rPr>
                        <a:t>Decision (Trial)</a:t>
                      </a:r>
                      <a:endParaRPr sz="1400" b="0" u="none" strike="noStrike" cap="none">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latin typeface="Raleway"/>
                          <a:ea typeface="Raleway"/>
                          <a:cs typeface="Raleway"/>
                          <a:sym typeface="Raleway"/>
                        </a:rPr>
                        <a:t>Engagement</a:t>
                      </a:r>
                      <a:endParaRPr sz="1400" b="0" u="none" strike="noStrike" cap="none">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000000"/>
                          </a:solidFill>
                          <a:latin typeface="Raleway"/>
                          <a:ea typeface="Raleway"/>
                          <a:cs typeface="Raleway"/>
                          <a:sym typeface="Raleway"/>
                        </a:rPr>
                        <a:t>Advocacy</a:t>
                      </a:r>
                      <a:endParaRPr sz="1400" b="0" u="none" strike="noStrike" cap="none">
                        <a:solidFill>
                          <a:srgbClr val="000000"/>
                        </a:solidFill>
                        <a:latin typeface="Raleway"/>
                        <a:ea typeface="Raleway"/>
                        <a:cs typeface="Raleway"/>
                        <a:sym typeface="Raleway"/>
                      </a:endParaRPr>
                    </a:p>
                  </a:txBody>
                  <a:tcPr marL="68575" marR="68575" marT="0" marB="0" anchor="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a:solidFill>
                            <a:srgbClr val="000000"/>
                          </a:solidFill>
                          <a:latin typeface="Raleway"/>
                          <a:ea typeface="Raleway"/>
                          <a:cs typeface="Raleway"/>
                          <a:sym typeface="Raleway"/>
                        </a:rPr>
                        <a:t>Expansion</a:t>
                      </a:r>
                      <a:endParaRPr sz="1400" b="0" u="none" strike="noStrike" cap="none" dirty="0">
                        <a:solidFill>
                          <a:srgbClr val="000000"/>
                        </a:solidFill>
                        <a:latin typeface="Raleway"/>
                        <a:ea typeface="Raleway"/>
                        <a:cs typeface="Raleway"/>
                        <a:sym typeface="Raleway"/>
                      </a:endParaRPr>
                    </a:p>
                  </a:txBody>
                  <a:tcPr marL="68575" marR="68575" marT="0" marB="0" anchor="b">
                    <a:solidFill>
                      <a:schemeClr val="bg1">
                        <a:lumMod val="75000"/>
                      </a:schemeClr>
                    </a:solidFill>
                  </a:tcPr>
                </a:tc>
                <a:extLst>
                  <a:ext uri="{0D108BD9-81ED-4DB2-BD59-A6C34878D82A}">
                    <a16:rowId xmlns:a16="http://schemas.microsoft.com/office/drawing/2014/main" val="10000"/>
                  </a:ext>
                </a:extLst>
              </a:tr>
              <a:tr h="245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Website</a:t>
                      </a:r>
                      <a:endParaRPr sz="1200" u="none" strike="noStrike" cap="none" dirty="0"/>
                    </a:p>
                  </a:txBody>
                  <a:tcPr marL="68575" marR="68575" marT="0" marB="0" anchor="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1"/>
                  </a:ext>
                </a:extLst>
              </a:tr>
              <a:tr h="245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SEO</a:t>
                      </a:r>
                      <a:endParaRPr sz="1200" u="none" strike="noStrike" cap="none"/>
                    </a:p>
                  </a:txBody>
                  <a:tcPr marL="68575" marR="68575" marT="0" marB="0" anchor="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2"/>
                  </a:ext>
                </a:extLst>
              </a:tr>
              <a:tr h="245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Email</a:t>
                      </a:r>
                      <a:endParaRPr sz="1200" u="none" strike="noStrike" cap="none"/>
                    </a:p>
                  </a:txBody>
                  <a:tcPr marL="68575" marR="68575" marT="0" marB="0" anchor="b">
                    <a:lnB w="12700" cap="flat" cmpd="sng">
                      <a:solidFill>
                        <a:schemeClr val="lt1"/>
                      </a:solidFill>
                      <a:prstDash val="solid"/>
                      <a:round/>
                      <a:headEnd type="none" w="sm" len="sm"/>
                      <a:tailEnd type="none" w="sm" len="sm"/>
                    </a:ln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lnB w="12700" cap="flat" cmpd="sng">
                      <a:solidFill>
                        <a:schemeClr val="lt1"/>
                      </a:solidFill>
                      <a:prstDash val="solid"/>
                      <a:round/>
                      <a:headEnd type="none" w="sm" len="sm"/>
                      <a:tailEnd type="none" w="sm" len="sm"/>
                    </a:lnB>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3"/>
                  </a:ext>
                </a:extLst>
              </a:tr>
              <a:tr h="245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Social Media</a:t>
                      </a:r>
                      <a:endParaRPr sz="1200" u="none" strike="noStrike" cap="none"/>
                    </a:p>
                  </a:txBody>
                  <a:tcPr marL="68575" marR="68575"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lnL w="12700" cap="flat" cmpd="sng">
                      <a:solidFill>
                        <a:schemeClr val="lt1"/>
                      </a:solidFill>
                      <a:prstDash val="solid"/>
                      <a:round/>
                      <a:headEnd type="none" w="sm" len="sm"/>
                      <a:tailEnd type="none" w="sm" len="sm"/>
                    </a:lnL>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4"/>
                  </a:ext>
                </a:extLst>
              </a:tr>
              <a:tr h="245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Media Buys / Paid Search</a:t>
                      </a:r>
                      <a:endParaRPr sz="1200" u="none" strike="noStrike" cap="none"/>
                    </a:p>
                  </a:txBody>
                  <a:tcPr marL="68575" marR="68575"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lnL w="12700" cap="flat" cmpd="sng">
                      <a:solidFill>
                        <a:schemeClr val="lt1"/>
                      </a:solidFill>
                      <a:prstDash val="solid"/>
                      <a:round/>
                      <a:headEnd type="none" w="sm" len="sm"/>
                      <a:tailEnd type="none" w="sm" len="sm"/>
                    </a:lnL>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5"/>
                  </a:ext>
                </a:extLst>
              </a:tr>
              <a:tr h="245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Blog</a:t>
                      </a:r>
                      <a:endParaRPr sz="1200" u="none" strike="noStrike" cap="none"/>
                    </a:p>
                  </a:txBody>
                  <a:tcPr marL="68575" marR="68575"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lnL w="12700" cap="flat" cmpd="sng">
                      <a:solidFill>
                        <a:schemeClr val="lt1"/>
                      </a:solidFill>
                      <a:prstDash val="solid"/>
                      <a:round/>
                      <a:headEnd type="none" w="sm" len="sm"/>
                      <a:tailEnd type="none" w="sm" len="sm"/>
                    </a:lnL>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6"/>
                  </a:ext>
                </a:extLst>
              </a:tr>
              <a:tr h="245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Video</a:t>
                      </a:r>
                      <a:endParaRPr sz="1200" u="none" strike="noStrike" cap="none"/>
                    </a:p>
                  </a:txBody>
                  <a:tcPr marL="68575" marR="68575"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lnL w="12700" cap="flat" cmpd="sng">
                      <a:solidFill>
                        <a:schemeClr val="lt1"/>
                      </a:solidFill>
                      <a:prstDash val="solid"/>
                      <a:round/>
                      <a:headEnd type="none" w="sm" len="sm"/>
                      <a:tailEnd type="none" w="sm" len="sm"/>
                    </a:lnL>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7"/>
                  </a:ext>
                </a:extLst>
              </a:tr>
              <a:tr h="245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Webinar</a:t>
                      </a:r>
                      <a:endParaRPr sz="1200" u="none" strike="noStrike" cap="none"/>
                    </a:p>
                  </a:txBody>
                  <a:tcPr marL="68575" marR="68575" marT="0" marB="0" anchor="b">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lnT w="12700" cap="flat" cmpd="sng">
                      <a:solidFill>
                        <a:schemeClr val="lt1"/>
                      </a:solidFill>
                      <a:prstDash val="solid"/>
                      <a:round/>
                      <a:headEnd type="none" w="sm" len="sm"/>
                      <a:tailEnd type="none" w="sm" len="sm"/>
                    </a:lnT>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8"/>
                  </a:ext>
                </a:extLst>
              </a:tr>
              <a:tr h="245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Earned Media</a:t>
                      </a:r>
                      <a:endParaRPr sz="1200" u="none" strike="noStrike" cap="none"/>
                    </a:p>
                  </a:txBody>
                  <a:tcPr marL="68575" marR="68575" marT="0" marB="0" anchor="b">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9"/>
                  </a:ext>
                </a:extLst>
              </a:tr>
              <a:tr h="245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Events</a:t>
                      </a:r>
                      <a:endParaRPr sz="1200" u="none" strike="noStrike" cap="none"/>
                    </a:p>
                  </a:txBody>
                  <a:tcPr marL="68575" marR="68575" marT="0" marB="0" anchor="b">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10"/>
                  </a:ext>
                </a:extLst>
              </a:tr>
              <a:tr h="2673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Other</a:t>
                      </a:r>
                      <a:endParaRPr sz="1200" u="none" strike="noStrike" cap="none" dirty="0"/>
                    </a:p>
                  </a:txBody>
                  <a:tcPr marL="68575" marR="68575" marT="0" marB="0" anchor="b">
                    <a:lnT w="12700" cap="flat" cmpd="sng">
                      <a:solidFill>
                        <a:schemeClr val="lt1"/>
                      </a:solidFill>
                      <a:prstDash val="solid"/>
                      <a:round/>
                      <a:headEnd type="none" w="sm" len="sm"/>
                      <a:tailEnd type="none" w="sm" len="sm"/>
                    </a:lnT>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11"/>
                  </a:ext>
                </a:extLst>
              </a:tr>
            </a:tbl>
          </a:graphicData>
        </a:graphic>
      </p:graphicFrame>
      <p:pic>
        <p:nvPicPr>
          <p:cNvPr id="5" name="Picture 4">
            <a:extLst>
              <a:ext uri="{FF2B5EF4-FFF2-40B4-BE49-F238E27FC236}">
                <a16:creationId xmlns:a16="http://schemas.microsoft.com/office/drawing/2014/main" id="{0BBAC8B3-362A-F248-AD92-E6FFFED868BB}"/>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
          <p:cNvSpPr txBox="1"/>
          <p:nvPr/>
        </p:nvSpPr>
        <p:spPr>
          <a:xfrm>
            <a:off x="604075" y="340200"/>
            <a:ext cx="37710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Introduction</a:t>
            </a:r>
            <a:endParaRPr sz="2000" b="1" i="0" u="none" strike="noStrike" cap="none" dirty="0">
              <a:solidFill>
                <a:srgbClr val="E00E77"/>
              </a:solidFill>
              <a:latin typeface="Raleway"/>
              <a:ea typeface="Raleway"/>
              <a:cs typeface="Raleway"/>
              <a:sym typeface="Raleway"/>
            </a:endParaRPr>
          </a:p>
        </p:txBody>
      </p:sp>
      <p:sp>
        <p:nvSpPr>
          <p:cNvPr id="79" name="Google Shape;79;p2"/>
          <p:cNvSpPr txBox="1"/>
          <p:nvPr/>
        </p:nvSpPr>
        <p:spPr>
          <a:xfrm>
            <a:off x="576025" y="1203700"/>
            <a:ext cx="8173200" cy="2783084"/>
          </a:xfrm>
          <a:prstGeom prst="rect">
            <a:avLst/>
          </a:prstGeom>
          <a:solidFill>
            <a:schemeClr val="bg1">
              <a:lumMod val="75000"/>
            </a:schemeClr>
          </a:solidFill>
          <a:ln>
            <a:noFill/>
          </a:ln>
        </p:spPr>
        <p:txBody>
          <a:bodyPr spcFirstLastPara="1" wrap="square" lIns="182875" tIns="91425" rIns="91425" bIns="91425"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en-US" sz="1200" b="0" i="0" u="none" strike="noStrike" cap="none" dirty="0">
                <a:solidFill>
                  <a:srgbClr val="000000"/>
                </a:solidFill>
                <a:latin typeface="Raleway Thin"/>
                <a:ea typeface="Raleway Thin"/>
                <a:cs typeface="Raleway Thin"/>
                <a:sym typeface="Raleway Thin"/>
              </a:rPr>
              <a:t>This deck contains all of the worksheets associated with the Market Validation Training Program that you are enrolled in. </a:t>
            </a:r>
            <a:endParaRPr sz="1200" b="0" i="0" u="none" strike="noStrike" cap="none" dirty="0">
              <a:solidFill>
                <a:srgbClr val="000000"/>
              </a:solidFill>
              <a:latin typeface="Raleway Thin"/>
              <a:ea typeface="Raleway Thin"/>
              <a:cs typeface="Raleway Thin"/>
              <a:sym typeface="Raleway Thin"/>
            </a:endParaRPr>
          </a:p>
          <a:p>
            <a:pPr marL="0" marR="0" lvl="0" indent="0" algn="l" rtl="0">
              <a:lnSpc>
                <a:spcPct val="130000"/>
              </a:lnSpc>
              <a:spcBef>
                <a:spcPts val="0"/>
              </a:spcBef>
              <a:spcAft>
                <a:spcPts val="0"/>
              </a:spcAft>
              <a:buClr>
                <a:srgbClr val="000000"/>
              </a:buClr>
              <a:buSzPts val="1200"/>
              <a:buFont typeface="Arial"/>
              <a:buNone/>
            </a:pPr>
            <a:endParaRPr sz="1200" b="0" i="0" u="none" strike="noStrike" cap="none" dirty="0">
              <a:solidFill>
                <a:srgbClr val="000000"/>
              </a:solidFill>
              <a:latin typeface="Raleway Thin"/>
              <a:ea typeface="Raleway Thin"/>
              <a:cs typeface="Raleway Thin"/>
              <a:sym typeface="Raleway Thin"/>
            </a:endParaRPr>
          </a:p>
          <a:p>
            <a:pPr marL="0" marR="0" lvl="0" indent="0" algn="l" rtl="0">
              <a:lnSpc>
                <a:spcPct val="130000"/>
              </a:lnSpc>
              <a:spcBef>
                <a:spcPts val="0"/>
              </a:spcBef>
              <a:spcAft>
                <a:spcPts val="0"/>
              </a:spcAft>
              <a:buClr>
                <a:srgbClr val="000000"/>
              </a:buClr>
              <a:buSzPts val="1200"/>
              <a:buFont typeface="Arial"/>
              <a:buNone/>
            </a:pPr>
            <a:r>
              <a:rPr lang="en-US" sz="1200" b="0" i="0" u="none" strike="noStrike" cap="none" dirty="0">
                <a:solidFill>
                  <a:srgbClr val="000000"/>
                </a:solidFill>
                <a:latin typeface="Raleway Thin"/>
                <a:ea typeface="Raleway Thin"/>
                <a:cs typeface="Raleway Thin"/>
                <a:sym typeface="Raleway Thin"/>
              </a:rPr>
              <a:t>Download and print individual worksheets as you progress through the online lessons. Once you have completed the worksheet, transfer the completed responses to the appropriate slide in this deck. By the end you will have completed your full Go To Market strategy for your venture.</a:t>
            </a:r>
            <a:endParaRPr sz="1200" b="0" i="0" u="none" strike="noStrike" cap="none" dirty="0">
              <a:solidFill>
                <a:srgbClr val="000000"/>
              </a:solidFill>
              <a:latin typeface="Raleway Thin"/>
              <a:ea typeface="Raleway Thin"/>
              <a:cs typeface="Raleway Thin"/>
              <a:sym typeface="Raleway Thin"/>
            </a:endParaRPr>
          </a:p>
          <a:p>
            <a:pPr marL="0" marR="0" lvl="0" indent="0" algn="l" rtl="0">
              <a:lnSpc>
                <a:spcPct val="130000"/>
              </a:lnSpc>
              <a:spcBef>
                <a:spcPts val="0"/>
              </a:spcBef>
              <a:spcAft>
                <a:spcPts val="0"/>
              </a:spcAft>
              <a:buClr>
                <a:srgbClr val="000000"/>
              </a:buClr>
              <a:buSzPts val="1200"/>
              <a:buFont typeface="Arial"/>
              <a:buNone/>
            </a:pPr>
            <a:endParaRPr sz="1200" b="0" i="0" u="none" strike="noStrike" cap="none" dirty="0">
              <a:solidFill>
                <a:srgbClr val="000000"/>
              </a:solidFill>
              <a:latin typeface="Raleway Thin"/>
              <a:ea typeface="Raleway Thin"/>
              <a:cs typeface="Raleway Thin"/>
              <a:sym typeface="Raleway Thin"/>
            </a:endParaRPr>
          </a:p>
          <a:p>
            <a:pPr marL="0" marR="0" lvl="0" indent="0" algn="l" rtl="0">
              <a:lnSpc>
                <a:spcPct val="130000"/>
              </a:lnSpc>
              <a:spcBef>
                <a:spcPts val="0"/>
              </a:spcBef>
              <a:spcAft>
                <a:spcPts val="0"/>
              </a:spcAft>
              <a:buClr>
                <a:srgbClr val="000000"/>
              </a:buClr>
              <a:buSzPts val="1200"/>
              <a:buFont typeface="Arial"/>
              <a:buNone/>
            </a:pPr>
            <a:r>
              <a:rPr lang="en-US" sz="1200" b="0" i="0" u="none" strike="noStrike" cap="none" dirty="0">
                <a:solidFill>
                  <a:srgbClr val="000000"/>
                </a:solidFill>
                <a:latin typeface="Raleway Thin"/>
                <a:ea typeface="Raleway Thin"/>
                <a:cs typeface="Raleway Thin"/>
                <a:sym typeface="Raleway Thin"/>
              </a:rPr>
              <a:t>You’ll also find a sample pitch deck at the end of the worksheets. You can complete that from the work you have documented in the previous slides and use that for your future presentations to key stakeholders, such as investors, partners and employees.</a:t>
            </a:r>
            <a:endParaRPr sz="1200" b="0" i="0" u="none" strike="noStrike" cap="none" dirty="0">
              <a:solidFill>
                <a:srgbClr val="000000"/>
              </a:solidFill>
              <a:latin typeface="Raleway Thin"/>
              <a:ea typeface="Raleway Thin"/>
              <a:cs typeface="Raleway Thin"/>
              <a:sym typeface="Raleway Thin"/>
            </a:endParaRPr>
          </a:p>
          <a:p>
            <a:pPr marL="0" marR="640080" lvl="0" indent="0" algn="l" rtl="0">
              <a:lnSpc>
                <a:spcPct val="130000"/>
              </a:lnSpc>
              <a:spcBef>
                <a:spcPts val="0"/>
              </a:spcBef>
              <a:spcAft>
                <a:spcPts val="0"/>
              </a:spcAft>
              <a:buClr>
                <a:srgbClr val="000000"/>
              </a:buClr>
              <a:buSzPts val="1200"/>
              <a:buFont typeface="Arial"/>
              <a:buNone/>
            </a:pPr>
            <a:r>
              <a:rPr lang="en-US" sz="1200" b="0" i="0" u="none" strike="noStrike" cap="none" dirty="0">
                <a:solidFill>
                  <a:srgbClr val="000000"/>
                </a:solidFill>
                <a:latin typeface="Raleway Thin"/>
                <a:ea typeface="Raleway Thin"/>
                <a:cs typeface="Raleway Thin"/>
                <a:sym typeface="Raleway Thin"/>
              </a:rPr>
              <a:t>Good luck, and have fun!</a:t>
            </a:r>
            <a:endParaRPr sz="1500" b="0" i="0" u="none" strike="noStrike" cap="none" dirty="0">
              <a:solidFill>
                <a:srgbClr val="000000"/>
              </a:solidFill>
              <a:latin typeface="Raleway Thin"/>
              <a:ea typeface="Raleway Thin"/>
              <a:cs typeface="Raleway Thin"/>
              <a:sym typeface="Raleway Thin"/>
            </a:endParaRPr>
          </a:p>
        </p:txBody>
      </p:sp>
      <p:pic>
        <p:nvPicPr>
          <p:cNvPr id="7" name="Picture 6">
            <a:extLst>
              <a:ext uri="{FF2B5EF4-FFF2-40B4-BE49-F238E27FC236}">
                <a16:creationId xmlns:a16="http://schemas.microsoft.com/office/drawing/2014/main" id="{315DF139-201A-E541-BE0D-FA951A8B6810}"/>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1"/>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Sales Funnel (Direct Sales)</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grpSp>
        <p:nvGrpSpPr>
          <p:cNvPr id="294" name="Google Shape;294;p21"/>
          <p:cNvGrpSpPr/>
          <p:nvPr/>
        </p:nvGrpSpPr>
        <p:grpSpPr>
          <a:xfrm>
            <a:off x="954681" y="1555998"/>
            <a:ext cx="3296092" cy="2390520"/>
            <a:chOff x="0" y="0"/>
            <a:chExt cx="3200400" cy="3811416"/>
          </a:xfrm>
        </p:grpSpPr>
        <p:sp>
          <p:nvSpPr>
            <p:cNvPr id="295" name="Google Shape;295;p21"/>
            <p:cNvSpPr/>
            <p:nvPr/>
          </p:nvSpPr>
          <p:spPr>
            <a:xfrm rot="10800000">
              <a:off x="0" y="13"/>
              <a:ext cx="3200400" cy="941100"/>
            </a:xfrm>
            <a:prstGeom prst="trapezoid">
              <a:avLst>
                <a:gd name="adj" fmla="val 42508"/>
              </a:avLst>
            </a:prstGeom>
            <a:solidFill>
              <a:srgbClr val="CC4871">
                <a:alpha val="4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296" name="Google Shape;296;p21"/>
            <p:cNvSpPr txBox="1"/>
            <p:nvPr/>
          </p:nvSpPr>
          <p:spPr>
            <a:xfrm>
              <a:off x="560069" y="0"/>
              <a:ext cx="2080200" cy="9411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800000"/>
                </a:buClr>
                <a:buSzPts val="2100"/>
                <a:buFont typeface="Gill Sans"/>
                <a:buNone/>
              </a:pPr>
              <a:r>
                <a:rPr lang="en-US" sz="1600" b="0" i="0" u="none" strike="noStrike" cap="none">
                  <a:solidFill>
                    <a:srgbClr val="000000"/>
                  </a:solidFill>
                  <a:latin typeface="Raleway"/>
                  <a:ea typeface="Raleway"/>
                  <a:cs typeface="Raleway"/>
                  <a:sym typeface="Raleway"/>
                </a:rPr>
                <a:t>Interested</a:t>
              </a:r>
              <a:endParaRPr sz="900" b="0" i="0" u="none" strike="noStrike" cap="none">
                <a:solidFill>
                  <a:srgbClr val="000000"/>
                </a:solidFill>
                <a:latin typeface="Raleway"/>
                <a:ea typeface="Raleway"/>
                <a:cs typeface="Raleway"/>
                <a:sym typeface="Raleway"/>
              </a:endParaRPr>
            </a:p>
          </p:txBody>
        </p:sp>
        <p:sp>
          <p:nvSpPr>
            <p:cNvPr id="297" name="Google Shape;297;p21"/>
            <p:cNvSpPr/>
            <p:nvPr/>
          </p:nvSpPr>
          <p:spPr>
            <a:xfrm rot="10800000">
              <a:off x="400049" y="941125"/>
              <a:ext cx="2400300" cy="941100"/>
            </a:xfrm>
            <a:prstGeom prst="trapezoid">
              <a:avLst>
                <a:gd name="adj" fmla="val 42508"/>
              </a:avLst>
            </a:prstGeom>
            <a:solidFill>
              <a:srgbClr val="CC4871">
                <a:alpha val="4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298" name="Google Shape;298;p21"/>
            <p:cNvSpPr txBox="1"/>
            <p:nvPr/>
          </p:nvSpPr>
          <p:spPr>
            <a:xfrm>
              <a:off x="820102" y="941112"/>
              <a:ext cx="1560300" cy="9411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800000"/>
                </a:buClr>
                <a:buSzPts val="2100"/>
                <a:buFont typeface="Gill Sans"/>
                <a:buNone/>
              </a:pPr>
              <a:r>
                <a:rPr lang="en-US" sz="1600" b="0" i="0" u="none" strike="noStrike" cap="none">
                  <a:solidFill>
                    <a:srgbClr val="000000"/>
                  </a:solidFill>
                  <a:latin typeface="Raleway"/>
                  <a:ea typeface="Raleway"/>
                  <a:cs typeface="Raleway"/>
                  <a:sym typeface="Raleway"/>
                </a:rPr>
                <a:t>Qualified</a:t>
              </a:r>
              <a:endParaRPr sz="900" b="0" i="0" u="none" strike="noStrike" cap="none">
                <a:solidFill>
                  <a:srgbClr val="000000"/>
                </a:solidFill>
                <a:latin typeface="Raleway"/>
                <a:ea typeface="Raleway"/>
                <a:cs typeface="Raleway"/>
                <a:sym typeface="Raleway"/>
              </a:endParaRPr>
            </a:p>
          </p:txBody>
        </p:sp>
        <p:sp>
          <p:nvSpPr>
            <p:cNvPr id="299" name="Google Shape;299;p21"/>
            <p:cNvSpPr/>
            <p:nvPr/>
          </p:nvSpPr>
          <p:spPr>
            <a:xfrm rot="10800000">
              <a:off x="800100" y="1882239"/>
              <a:ext cx="1600200" cy="941100"/>
            </a:xfrm>
            <a:prstGeom prst="trapezoid">
              <a:avLst>
                <a:gd name="adj" fmla="val 42508"/>
              </a:avLst>
            </a:prstGeom>
            <a:solidFill>
              <a:srgbClr val="CC4871">
                <a:alpha val="4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300" name="Google Shape;300;p21"/>
            <p:cNvSpPr txBox="1"/>
            <p:nvPr/>
          </p:nvSpPr>
          <p:spPr>
            <a:xfrm>
              <a:off x="1080134" y="1882226"/>
              <a:ext cx="1040100" cy="9411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800000"/>
                </a:buClr>
                <a:buSzPts val="2100"/>
                <a:buFont typeface="Gill Sans"/>
                <a:buNone/>
              </a:pPr>
              <a:r>
                <a:rPr lang="en-US" sz="1600" b="0" i="0" u="none" strike="noStrike" cap="none">
                  <a:solidFill>
                    <a:srgbClr val="000000"/>
                  </a:solidFill>
                  <a:latin typeface="Raleway"/>
                  <a:ea typeface="Raleway"/>
                  <a:cs typeface="Raleway"/>
                  <a:sym typeface="Raleway"/>
                </a:rPr>
                <a:t>Selected</a:t>
              </a:r>
              <a:endParaRPr sz="900" b="0" i="0" u="none" strike="noStrike" cap="none">
                <a:solidFill>
                  <a:srgbClr val="000000"/>
                </a:solidFill>
                <a:latin typeface="Raleway"/>
                <a:ea typeface="Raleway"/>
                <a:cs typeface="Raleway"/>
                <a:sym typeface="Raleway"/>
              </a:endParaRPr>
            </a:p>
          </p:txBody>
        </p:sp>
        <p:sp>
          <p:nvSpPr>
            <p:cNvPr id="301" name="Google Shape;301;p21"/>
            <p:cNvSpPr/>
            <p:nvPr/>
          </p:nvSpPr>
          <p:spPr>
            <a:xfrm rot="10800000">
              <a:off x="1200150" y="2823352"/>
              <a:ext cx="800100" cy="941100"/>
            </a:xfrm>
            <a:prstGeom prst="trapezoid">
              <a:avLst>
                <a:gd name="adj" fmla="val 50000"/>
              </a:avLst>
            </a:prstGeom>
            <a:solidFill>
              <a:srgbClr val="CC4871">
                <a:alpha val="4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302" name="Google Shape;302;p21"/>
            <p:cNvSpPr txBox="1"/>
            <p:nvPr/>
          </p:nvSpPr>
          <p:spPr>
            <a:xfrm>
              <a:off x="1200118" y="2870316"/>
              <a:ext cx="800100" cy="9411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800000"/>
                </a:buClr>
                <a:buSzPts val="2100"/>
                <a:buFont typeface="Gill Sans"/>
                <a:buNone/>
              </a:pPr>
              <a:r>
                <a:rPr lang="en-US" sz="1600" b="0" i="0" u="none" strike="noStrike" cap="none" dirty="0">
                  <a:solidFill>
                    <a:srgbClr val="000000"/>
                  </a:solidFill>
                  <a:latin typeface="Raleway"/>
                  <a:ea typeface="Raleway"/>
                  <a:cs typeface="Raleway"/>
                  <a:sym typeface="Raleway"/>
                </a:rPr>
                <a:t>Closed</a:t>
              </a:r>
              <a:endParaRPr sz="900" b="0" i="0" u="none" strike="noStrike" cap="none" dirty="0">
                <a:solidFill>
                  <a:srgbClr val="000000"/>
                </a:solidFill>
                <a:latin typeface="Raleway"/>
                <a:ea typeface="Raleway"/>
                <a:cs typeface="Raleway"/>
                <a:sym typeface="Raleway"/>
              </a:endParaRPr>
            </a:p>
          </p:txBody>
        </p:sp>
      </p:grpSp>
      <p:graphicFrame>
        <p:nvGraphicFramePr>
          <p:cNvPr id="303" name="Google Shape;303;p21"/>
          <p:cNvGraphicFramePr/>
          <p:nvPr>
            <p:extLst>
              <p:ext uri="{D42A27DB-BD31-4B8C-83A1-F6EECF244321}">
                <p14:modId xmlns:p14="http://schemas.microsoft.com/office/powerpoint/2010/main" val="3788412642"/>
              </p:ext>
            </p:extLst>
          </p:nvPr>
        </p:nvGraphicFramePr>
        <p:xfrm>
          <a:off x="5181600" y="838200"/>
          <a:ext cx="3505200" cy="3402950"/>
        </p:xfrm>
        <a:graphic>
          <a:graphicData uri="http://schemas.openxmlformats.org/drawingml/2006/table">
            <a:tbl>
              <a:tblPr firstRow="1" bandRow="1">
                <a:noFill/>
                <a:tableStyleId>{0EC44DE1-C4C1-4140-A53A-A39FE5197B8F}</a:tableStyleId>
              </a:tblPr>
              <a:tblGrid>
                <a:gridCol w="1447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486750">
                <a:tc gridSpan="2">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Raleway"/>
                          <a:ea typeface="Raleway"/>
                          <a:cs typeface="Raleway"/>
                          <a:sym typeface="Raleway"/>
                        </a:rPr>
                        <a:t>Our Sales Stages</a:t>
                      </a:r>
                      <a:endParaRPr sz="1100" u="none" strike="noStrike" cap="none" dirty="0">
                        <a:solidFill>
                          <a:srgbClr val="000000"/>
                        </a:solidFill>
                        <a:latin typeface="Raleway"/>
                        <a:ea typeface="Raleway"/>
                        <a:cs typeface="Raleway"/>
                        <a:sym typeface="Raleway"/>
                      </a:endParaRPr>
                    </a:p>
                  </a:txBody>
                  <a:tcPr marL="91450" marR="91450" marT="34300" marB="34300">
                    <a:solidFill>
                      <a:schemeClr val="bg1">
                        <a:lumMod val="75000"/>
                      </a:schemeClr>
                    </a:solidFill>
                  </a:tcPr>
                </a:tc>
                <a:tc hMerge="1">
                  <a:txBody>
                    <a:bodyPr/>
                    <a:lstStyle/>
                    <a:p>
                      <a:endParaRPr lang="en-NL"/>
                    </a:p>
                  </a:txBody>
                  <a:tcPr/>
                </a:tc>
                <a:extLst>
                  <a:ext uri="{0D108BD9-81ED-4DB2-BD59-A6C34878D82A}">
                    <a16:rowId xmlns:a16="http://schemas.microsoft.com/office/drawing/2014/main" val="10000"/>
                  </a:ext>
                </a:extLst>
              </a:tr>
              <a:tr h="6589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solidFill>
                            <a:srgbClr val="000000"/>
                          </a:solidFill>
                          <a:latin typeface="Raleway"/>
                          <a:ea typeface="Raleway"/>
                          <a:cs typeface="Raleway"/>
                          <a:sym typeface="Raleway"/>
                        </a:rPr>
                        <a:t>1. </a:t>
                      </a:r>
                      <a:r>
                        <a:rPr lang="en-US" sz="1200" b="1" u="none" strike="noStrike" cap="none" dirty="0">
                          <a:solidFill>
                            <a:srgbClr val="000000"/>
                          </a:solidFill>
                          <a:latin typeface="Raleway"/>
                          <a:ea typeface="Raleway"/>
                          <a:cs typeface="Raleway"/>
                          <a:sym typeface="Raleway"/>
                        </a:rPr>
                        <a:t>Interested</a:t>
                      </a:r>
                      <a:endParaRPr sz="1200" u="none" strike="noStrike" cap="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200"/>
                        <a:buFont typeface="Arial"/>
                        <a:buNone/>
                      </a:pPr>
                      <a:r>
                        <a:rPr lang="en-US" sz="1200" i="1" u="none" strike="noStrike" cap="none" dirty="0">
                          <a:solidFill>
                            <a:srgbClr val="000000"/>
                          </a:solidFill>
                          <a:latin typeface="Raleway"/>
                          <a:ea typeface="Raleway"/>
                          <a:cs typeface="Raleway"/>
                          <a:sym typeface="Raleway"/>
                        </a:rPr>
                        <a:t>Exit Criteria:</a:t>
                      </a:r>
                      <a:endParaRPr sz="1200" u="none" strike="noStrike" cap="none" dirty="0">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rgbClr val="000000"/>
                          </a:solidFill>
                          <a:latin typeface="Raleway"/>
                          <a:ea typeface="Raleway"/>
                          <a:cs typeface="Raleway"/>
                          <a:sym typeface="Raleway"/>
                        </a:rPr>
                        <a:t>(i.e. Telephone conversation, Demo)</a:t>
                      </a: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1"/>
                  </a:ext>
                </a:extLst>
              </a:tr>
              <a:tr h="8452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Raleway"/>
                          <a:ea typeface="Raleway"/>
                          <a:cs typeface="Raleway"/>
                          <a:sym typeface="Raleway"/>
                        </a:rPr>
                        <a:t>2. </a:t>
                      </a:r>
                      <a:r>
                        <a:rPr lang="en-US" sz="1200" b="1" u="none" strike="noStrike" cap="none">
                          <a:solidFill>
                            <a:srgbClr val="000000"/>
                          </a:solidFill>
                          <a:latin typeface="Raleway"/>
                          <a:ea typeface="Raleway"/>
                          <a:cs typeface="Raleway"/>
                          <a:sym typeface="Raleway"/>
                        </a:rPr>
                        <a:t>Qualified</a:t>
                      </a:r>
                      <a:endParaRPr sz="120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rgbClr val="000000"/>
                          </a:solidFill>
                          <a:latin typeface="Raleway"/>
                          <a:ea typeface="Raleway"/>
                          <a:cs typeface="Raleway"/>
                          <a:sym typeface="Raleway"/>
                        </a:rPr>
                        <a:t>Exit Criteria:</a:t>
                      </a:r>
                      <a:endParaRPr sz="1200" u="none" strike="noStrike" cap="none">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rgbClr val="000000"/>
                          </a:solidFill>
                          <a:latin typeface="Raleway"/>
                          <a:ea typeface="Raleway"/>
                          <a:cs typeface="Raleway"/>
                          <a:sym typeface="Raleway"/>
                        </a:rPr>
                        <a:t>(i.e. confirmed need, budget, timeline, authority)</a:t>
                      </a: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2"/>
                  </a:ext>
                </a:extLst>
              </a:tr>
              <a:tr h="9036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rgbClr val="000000"/>
                          </a:solidFill>
                          <a:latin typeface="Raleway"/>
                          <a:ea typeface="Raleway"/>
                          <a:cs typeface="Raleway"/>
                          <a:sym typeface="Raleway"/>
                        </a:rPr>
                        <a:t>3. </a:t>
                      </a:r>
                      <a:r>
                        <a:rPr lang="en-US" sz="1200" b="1" u="none" strike="noStrike" cap="none">
                          <a:solidFill>
                            <a:srgbClr val="000000"/>
                          </a:solidFill>
                          <a:latin typeface="Raleway"/>
                          <a:ea typeface="Raleway"/>
                          <a:cs typeface="Raleway"/>
                          <a:sym typeface="Raleway"/>
                        </a:rPr>
                        <a:t>Selected</a:t>
                      </a:r>
                      <a:endParaRPr sz="120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rgbClr val="000000"/>
                          </a:solidFill>
                          <a:latin typeface="Raleway"/>
                          <a:ea typeface="Raleway"/>
                          <a:cs typeface="Raleway"/>
                          <a:sym typeface="Raleway"/>
                        </a:rPr>
                        <a:t>Exit Criteria:</a:t>
                      </a:r>
                      <a:endParaRPr sz="1200" u="none" strike="noStrike" cap="none">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a:solidFill>
                            <a:srgbClr val="000000"/>
                          </a:solidFill>
                          <a:latin typeface="Raleway"/>
                          <a:ea typeface="Raleway"/>
                          <a:cs typeface="Raleway"/>
                          <a:sym typeface="Raleway"/>
                        </a:rPr>
                        <a:t>(i.e.: draft contract / term sheet)</a:t>
                      </a:r>
                      <a:endParaRPr sz="12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3"/>
                  </a:ext>
                </a:extLst>
              </a:tr>
              <a:tr h="5083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solidFill>
                            <a:srgbClr val="000000"/>
                          </a:solidFill>
                          <a:latin typeface="Raleway"/>
                          <a:ea typeface="Raleway"/>
                          <a:cs typeface="Raleway"/>
                          <a:sym typeface="Raleway"/>
                        </a:rPr>
                        <a:t>4. </a:t>
                      </a:r>
                      <a:r>
                        <a:rPr lang="en-US" sz="1200" b="1" u="none" strike="noStrike" cap="none" dirty="0">
                          <a:solidFill>
                            <a:srgbClr val="000000"/>
                          </a:solidFill>
                          <a:latin typeface="Raleway"/>
                          <a:ea typeface="Raleway"/>
                          <a:cs typeface="Raleway"/>
                          <a:sym typeface="Raleway"/>
                        </a:rPr>
                        <a:t>Closed</a:t>
                      </a:r>
                      <a:endParaRPr sz="1200" u="none" strike="noStrike" cap="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200"/>
                        <a:buFont typeface="Arial"/>
                        <a:buNone/>
                      </a:pPr>
                      <a:r>
                        <a:rPr lang="en-US" sz="1200" i="1" u="none" strike="noStrike" cap="none" dirty="0">
                          <a:solidFill>
                            <a:srgbClr val="000000"/>
                          </a:solidFill>
                          <a:latin typeface="Raleway"/>
                          <a:ea typeface="Raleway"/>
                          <a:cs typeface="Raleway"/>
                          <a:sym typeface="Raleway"/>
                        </a:rPr>
                        <a:t>Exit Criteria:</a:t>
                      </a:r>
                      <a:endParaRPr sz="1200" u="none" strike="noStrike" cap="none" dirty="0">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i="1" u="none" strike="noStrike" cap="none" dirty="0">
                          <a:solidFill>
                            <a:srgbClr val="000000"/>
                          </a:solidFill>
                          <a:latin typeface="Raleway"/>
                          <a:ea typeface="Raleway"/>
                          <a:cs typeface="Raleway"/>
                          <a:sym typeface="Raleway"/>
                        </a:rPr>
                        <a:t>(i.e.: signed contract)</a:t>
                      </a:r>
                      <a:endParaRPr sz="1200" u="none" strike="noStrike" cap="none" dirty="0">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4"/>
                  </a:ext>
                </a:extLst>
              </a:tr>
            </a:tbl>
          </a:graphicData>
        </a:graphic>
      </p:graphicFrame>
      <p:sp>
        <p:nvSpPr>
          <p:cNvPr id="304" name="Google Shape;304;p21"/>
          <p:cNvSpPr txBox="1"/>
          <p:nvPr/>
        </p:nvSpPr>
        <p:spPr>
          <a:xfrm>
            <a:off x="990600" y="914400"/>
            <a:ext cx="35814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aleway"/>
                <a:ea typeface="Raleway"/>
                <a:cs typeface="Raleway"/>
                <a:sym typeface="Raleway"/>
              </a:rPr>
              <a:t>LEAD GENERATION ACTIVITIES (Cold Calls,  Website, LinkedIn, Facebook, Referrals etc.)</a:t>
            </a:r>
            <a:endParaRPr sz="1400" b="0" i="0" u="none" strike="noStrike" cap="none">
              <a:solidFill>
                <a:srgbClr val="000000"/>
              </a:solidFill>
              <a:latin typeface="Raleway"/>
              <a:ea typeface="Raleway"/>
              <a:cs typeface="Raleway"/>
              <a:sym typeface="Raleway"/>
            </a:endParaRPr>
          </a:p>
        </p:txBody>
      </p:sp>
      <p:sp>
        <p:nvSpPr>
          <p:cNvPr id="305" name="Google Shape;305;p21"/>
          <p:cNvSpPr txBox="1"/>
          <p:nvPr/>
        </p:nvSpPr>
        <p:spPr>
          <a:xfrm>
            <a:off x="609600" y="4005725"/>
            <a:ext cx="45339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000000"/>
                </a:solidFill>
                <a:latin typeface="Raleway"/>
                <a:ea typeface="Raleway"/>
                <a:cs typeface="Raleway"/>
                <a:sym typeface="Raleway"/>
              </a:rPr>
              <a:t>Note:  Insert your exit criteria. For D2C is could include website visit, email signup, trial account created, subscription etc.</a:t>
            </a:r>
            <a:endParaRPr sz="1100" b="0" i="1" u="none" strike="noStrike" cap="none">
              <a:solidFill>
                <a:srgbClr val="000000"/>
              </a:solidFill>
              <a:latin typeface="Raleway"/>
              <a:ea typeface="Raleway"/>
              <a:cs typeface="Raleway"/>
              <a:sym typeface="Raleway"/>
            </a:endParaRPr>
          </a:p>
        </p:txBody>
      </p:sp>
      <p:pic>
        <p:nvPicPr>
          <p:cNvPr id="15" name="Picture 14">
            <a:extLst>
              <a:ext uri="{FF2B5EF4-FFF2-40B4-BE49-F238E27FC236}">
                <a16:creationId xmlns:a16="http://schemas.microsoft.com/office/drawing/2014/main" id="{244150C1-7D97-704E-9D89-41433AF3A149}"/>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2"/>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Conversion Rate by Stage</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graphicFrame>
        <p:nvGraphicFramePr>
          <p:cNvPr id="311" name="Google Shape;311;p22"/>
          <p:cNvGraphicFramePr/>
          <p:nvPr>
            <p:extLst>
              <p:ext uri="{D42A27DB-BD31-4B8C-83A1-F6EECF244321}">
                <p14:modId xmlns:p14="http://schemas.microsoft.com/office/powerpoint/2010/main" val="3657174792"/>
              </p:ext>
            </p:extLst>
          </p:nvPr>
        </p:nvGraphicFramePr>
        <p:xfrm>
          <a:off x="1396663" y="847966"/>
          <a:ext cx="6160250" cy="3180520"/>
        </p:xfrm>
        <a:graphic>
          <a:graphicData uri="http://schemas.openxmlformats.org/drawingml/2006/table">
            <a:tbl>
              <a:tblPr firstRow="1" bandRow="1">
                <a:noFill/>
                <a:tableStyleId>{0EC44DE1-C4C1-4140-A53A-A39FE5197B8F}</a:tableStyleId>
              </a:tblPr>
              <a:tblGrid>
                <a:gridCol w="3455750">
                  <a:extLst>
                    <a:ext uri="{9D8B030D-6E8A-4147-A177-3AD203B41FA5}">
                      <a16:colId xmlns:a16="http://schemas.microsoft.com/office/drawing/2014/main" val="20000"/>
                    </a:ext>
                  </a:extLst>
                </a:gridCol>
                <a:gridCol w="1352250">
                  <a:extLst>
                    <a:ext uri="{9D8B030D-6E8A-4147-A177-3AD203B41FA5}">
                      <a16:colId xmlns:a16="http://schemas.microsoft.com/office/drawing/2014/main" val="20001"/>
                    </a:ext>
                  </a:extLst>
                </a:gridCol>
                <a:gridCol w="1352250">
                  <a:extLst>
                    <a:ext uri="{9D8B030D-6E8A-4147-A177-3AD203B41FA5}">
                      <a16:colId xmlns:a16="http://schemas.microsoft.com/office/drawing/2014/main" val="20002"/>
                    </a:ext>
                  </a:extLst>
                </a:gridCol>
              </a:tblGrid>
              <a:tr h="602725">
                <a:tc gridSpan="3">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Raleway"/>
                          <a:ea typeface="Raleway"/>
                          <a:cs typeface="Raleway"/>
                          <a:sym typeface="Raleway"/>
                        </a:rPr>
                        <a:t>Our Sales Stages</a:t>
                      </a:r>
                      <a:endParaRPr sz="1400" u="none" strike="noStrike" cap="none" dirty="0">
                        <a:solidFill>
                          <a:srgbClr val="000000"/>
                        </a:solidFill>
                        <a:latin typeface="Raleway"/>
                        <a:ea typeface="Raleway"/>
                        <a:cs typeface="Raleway"/>
                        <a:sym typeface="Raleway"/>
                      </a:endParaRPr>
                    </a:p>
                    <a:p>
                      <a:pPr marL="0" marR="0" lvl="0" indent="0" algn="l" rtl="0">
                        <a:lnSpc>
                          <a:spcPct val="100000"/>
                        </a:lnSpc>
                        <a:spcBef>
                          <a:spcPts val="500"/>
                        </a:spcBef>
                        <a:spcAft>
                          <a:spcPts val="0"/>
                        </a:spcAft>
                        <a:buClr>
                          <a:srgbClr val="000000"/>
                        </a:buClr>
                        <a:buSzPts val="1400"/>
                        <a:buFont typeface="Arial"/>
                        <a:buNone/>
                      </a:pPr>
                      <a:r>
                        <a:rPr lang="en-US" sz="1400" u="none" strike="noStrike" cap="none" dirty="0">
                          <a:solidFill>
                            <a:srgbClr val="000000"/>
                          </a:solidFill>
                          <a:latin typeface="Raleway"/>
                          <a:ea typeface="Raleway"/>
                          <a:cs typeface="Raleway"/>
                          <a:sym typeface="Raleway"/>
                        </a:rPr>
                        <a:t>				</a:t>
                      </a:r>
                      <a:endParaRPr sz="1400" u="none" strike="noStrike" cap="none" dirty="0">
                        <a:solidFill>
                          <a:srgbClr val="000000"/>
                        </a:solidFill>
                        <a:latin typeface="Raleway"/>
                        <a:ea typeface="Raleway"/>
                        <a:cs typeface="Raleway"/>
                        <a:sym typeface="Raleway"/>
                      </a:endParaRPr>
                    </a:p>
                  </a:txBody>
                  <a:tcPr marL="91450" marR="91450" marT="34300" marB="34300">
                    <a:solidFill>
                      <a:schemeClr val="bg1">
                        <a:lumMod val="75000"/>
                      </a:schemeClr>
                    </a:solidFill>
                  </a:tcPr>
                </a:tc>
                <a:tc hMerge="1">
                  <a:txBody>
                    <a:bodyPr/>
                    <a:lstStyle/>
                    <a:p>
                      <a:endParaRPr lang="en-NL"/>
                    </a:p>
                  </a:txBody>
                  <a:tcPr/>
                </a:tc>
                <a:tc hMerge="1">
                  <a:txBody>
                    <a:bodyPr/>
                    <a:lstStyle/>
                    <a:p>
                      <a:endParaRPr lang="en-NL"/>
                    </a:p>
                  </a:txBody>
                  <a:tcPr/>
                </a:tc>
                <a:extLst>
                  <a:ext uri="{0D108BD9-81ED-4DB2-BD59-A6C34878D82A}">
                    <a16:rowId xmlns:a16="http://schemas.microsoft.com/office/drawing/2014/main" val="10000"/>
                  </a:ext>
                </a:extLst>
              </a:tr>
              <a:tr h="4871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rgbClr val="000000"/>
                          </a:solidFill>
                          <a:latin typeface="Raleway"/>
                          <a:ea typeface="Raleway"/>
                          <a:cs typeface="Raleway"/>
                          <a:sym typeface="Raleway"/>
                        </a:rPr>
                        <a:t>Sales Stage</a:t>
                      </a:r>
                      <a:endParaRPr sz="1400" u="none" strike="noStrike" cap="none" dirty="0">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Conversion Rate</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Count</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1"/>
                  </a:ext>
                </a:extLst>
              </a:tr>
              <a:tr h="3399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000000"/>
                          </a:solidFill>
                          <a:latin typeface="Raleway"/>
                          <a:ea typeface="Raleway"/>
                          <a:cs typeface="Raleway"/>
                          <a:sym typeface="Raleway"/>
                        </a:rPr>
                        <a:t>Leads </a:t>
                      </a:r>
                      <a:r>
                        <a:rPr lang="en-US" sz="1400" u="none" strike="noStrike" cap="none">
                          <a:solidFill>
                            <a:srgbClr val="000000"/>
                          </a:solidFill>
                          <a:latin typeface="Raleway"/>
                          <a:ea typeface="Raleway"/>
                          <a:cs typeface="Raleway"/>
                          <a:sym typeface="Raleway"/>
                        </a:rPr>
                        <a:t>via marketing activities</a:t>
                      </a:r>
                      <a:endParaRPr sz="1400" u="none" strike="noStrike" cap="none">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3030</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2"/>
                  </a:ext>
                </a:extLst>
              </a:tr>
              <a:tr h="4356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Thru marketing to </a:t>
                      </a:r>
                      <a:r>
                        <a:rPr lang="en-US" sz="1400" b="1" u="none" strike="noStrike" cap="none">
                          <a:solidFill>
                            <a:srgbClr val="000000"/>
                          </a:solidFill>
                          <a:latin typeface="Raleway"/>
                          <a:ea typeface="Raleway"/>
                          <a:cs typeface="Raleway"/>
                          <a:sym typeface="Raleway"/>
                        </a:rPr>
                        <a:t>Interested</a:t>
                      </a:r>
                      <a:endParaRPr sz="1400" u="none" strike="noStrike" cap="none">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3.3 %</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100</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3"/>
                  </a:ext>
                </a:extLst>
              </a:tr>
              <a:tr h="4356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From </a:t>
                      </a:r>
                      <a:r>
                        <a:rPr lang="en-US" sz="1400" b="1" u="none" strike="noStrike" cap="none">
                          <a:solidFill>
                            <a:srgbClr val="000000"/>
                          </a:solidFill>
                          <a:latin typeface="Raleway"/>
                          <a:ea typeface="Raleway"/>
                          <a:cs typeface="Raleway"/>
                          <a:sym typeface="Raleway"/>
                        </a:rPr>
                        <a:t>Interested</a:t>
                      </a:r>
                      <a:r>
                        <a:rPr lang="en-US" sz="1400" u="none" strike="noStrike" cap="none">
                          <a:solidFill>
                            <a:srgbClr val="000000"/>
                          </a:solidFill>
                          <a:latin typeface="Raleway"/>
                          <a:ea typeface="Raleway"/>
                          <a:cs typeface="Raleway"/>
                          <a:sym typeface="Raleway"/>
                        </a:rPr>
                        <a:t> to </a:t>
                      </a:r>
                      <a:r>
                        <a:rPr lang="en-US" sz="1400" b="1" u="none" strike="noStrike" cap="none">
                          <a:solidFill>
                            <a:srgbClr val="000000"/>
                          </a:solidFill>
                          <a:latin typeface="Raleway"/>
                          <a:ea typeface="Raleway"/>
                          <a:cs typeface="Raleway"/>
                          <a:sym typeface="Raleway"/>
                        </a:rPr>
                        <a:t>Qualified</a:t>
                      </a:r>
                      <a:endParaRPr sz="1400" u="none" strike="noStrike" cap="none">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10 %</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10</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4"/>
                  </a:ext>
                </a:extLst>
              </a:tr>
              <a:tr h="4356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From </a:t>
                      </a:r>
                      <a:r>
                        <a:rPr lang="en-US" sz="1400" b="1" u="none" strike="noStrike" cap="none">
                          <a:solidFill>
                            <a:srgbClr val="000000"/>
                          </a:solidFill>
                          <a:latin typeface="Raleway"/>
                          <a:ea typeface="Raleway"/>
                          <a:cs typeface="Raleway"/>
                          <a:sym typeface="Raleway"/>
                        </a:rPr>
                        <a:t>Qualified</a:t>
                      </a:r>
                      <a:r>
                        <a:rPr lang="en-US" sz="1400" u="none" strike="noStrike" cap="none">
                          <a:solidFill>
                            <a:srgbClr val="000000"/>
                          </a:solidFill>
                          <a:latin typeface="Raleway"/>
                          <a:ea typeface="Raleway"/>
                          <a:cs typeface="Raleway"/>
                          <a:sym typeface="Raleway"/>
                        </a:rPr>
                        <a:t> to </a:t>
                      </a:r>
                      <a:r>
                        <a:rPr lang="en-US" sz="1400" b="1" u="none" strike="noStrike" cap="none">
                          <a:solidFill>
                            <a:srgbClr val="000000"/>
                          </a:solidFill>
                          <a:latin typeface="Raleway"/>
                          <a:ea typeface="Raleway"/>
                          <a:cs typeface="Raleway"/>
                          <a:sym typeface="Raleway"/>
                        </a:rPr>
                        <a:t>Selected</a:t>
                      </a:r>
                      <a:endParaRPr sz="1400" u="none" strike="noStrike" cap="none">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20 %</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2</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5"/>
                  </a:ext>
                </a:extLst>
              </a:tr>
              <a:tr h="4356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Raleway"/>
                          <a:ea typeface="Raleway"/>
                          <a:cs typeface="Raleway"/>
                          <a:sym typeface="Raleway"/>
                        </a:rPr>
                        <a:t>From </a:t>
                      </a:r>
                      <a:r>
                        <a:rPr lang="en-US" sz="1400" b="1" u="none" strike="noStrike" cap="none" dirty="0">
                          <a:solidFill>
                            <a:srgbClr val="000000"/>
                          </a:solidFill>
                          <a:latin typeface="Raleway"/>
                          <a:ea typeface="Raleway"/>
                          <a:cs typeface="Raleway"/>
                          <a:sym typeface="Raleway"/>
                        </a:rPr>
                        <a:t>Selected</a:t>
                      </a:r>
                      <a:r>
                        <a:rPr lang="en-US" sz="1400" u="none" strike="noStrike" cap="none" dirty="0">
                          <a:solidFill>
                            <a:srgbClr val="000000"/>
                          </a:solidFill>
                          <a:latin typeface="Raleway"/>
                          <a:ea typeface="Raleway"/>
                          <a:cs typeface="Raleway"/>
                          <a:sym typeface="Raleway"/>
                        </a:rPr>
                        <a:t> to </a:t>
                      </a:r>
                      <a:r>
                        <a:rPr lang="en-US" sz="1400" b="1" u="none" strike="noStrike" cap="none" dirty="0">
                          <a:solidFill>
                            <a:srgbClr val="000000"/>
                          </a:solidFill>
                          <a:latin typeface="Raleway"/>
                          <a:ea typeface="Raleway"/>
                          <a:cs typeface="Raleway"/>
                          <a:sym typeface="Raleway"/>
                        </a:rPr>
                        <a:t>Closed</a:t>
                      </a:r>
                      <a:endParaRPr sz="1400" u="none" strike="noStrike" cap="none" dirty="0">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50 %</a:t>
                      </a: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Raleway"/>
                          <a:ea typeface="Raleway"/>
                          <a:cs typeface="Raleway"/>
                          <a:sym typeface="Raleway"/>
                        </a:rPr>
                        <a:t>1</a:t>
                      </a:r>
                      <a:endParaRPr sz="1400" u="none" strike="noStrike" cap="none" dirty="0">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6"/>
                  </a:ext>
                </a:extLst>
              </a:tr>
            </a:tbl>
          </a:graphicData>
        </a:graphic>
      </p:graphicFrame>
      <p:sp>
        <p:nvSpPr>
          <p:cNvPr id="312" name="Google Shape;312;p22"/>
          <p:cNvSpPr txBox="1"/>
          <p:nvPr/>
        </p:nvSpPr>
        <p:spPr>
          <a:xfrm>
            <a:off x="685800" y="4151434"/>
            <a:ext cx="73152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00000"/>
                </a:solidFill>
                <a:latin typeface="Raleway"/>
                <a:ea typeface="Raleway"/>
                <a:cs typeface="Raleway"/>
                <a:sym typeface="Raleway"/>
              </a:rPr>
              <a:t>Note:  Add your expected conversion rates and forecasted sales.</a:t>
            </a:r>
            <a:endParaRPr sz="1200" b="0" i="1" u="none" strike="noStrike" cap="none">
              <a:solidFill>
                <a:srgbClr val="000000"/>
              </a:solidFill>
              <a:latin typeface="Raleway"/>
              <a:ea typeface="Raleway"/>
              <a:cs typeface="Raleway"/>
              <a:sym typeface="Raleway"/>
            </a:endParaRPr>
          </a:p>
        </p:txBody>
      </p:sp>
      <p:pic>
        <p:nvPicPr>
          <p:cNvPr id="5" name="Picture 4">
            <a:extLst>
              <a:ext uri="{FF2B5EF4-FFF2-40B4-BE49-F238E27FC236}">
                <a16:creationId xmlns:a16="http://schemas.microsoft.com/office/drawing/2014/main" id="{EDA79685-00B6-0942-8473-37721DCD014F}"/>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1ACB0A-533E-6148-8E98-53CBEE265E85}"/>
              </a:ext>
            </a:extLst>
          </p:cNvPr>
          <p:cNvSpPr/>
          <p:nvPr/>
        </p:nvSpPr>
        <p:spPr>
          <a:xfrm>
            <a:off x="8627783" y="-9502"/>
            <a:ext cx="514690" cy="5162504"/>
          </a:xfrm>
          <a:prstGeom prst="rect">
            <a:avLst/>
          </a:prstGeom>
          <a:solidFill>
            <a:srgbClr val="CC4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0AAB6B-2387-3546-8E72-D6ED5D8289D5}"/>
              </a:ext>
            </a:extLst>
          </p:cNvPr>
          <p:cNvSpPr/>
          <p:nvPr/>
        </p:nvSpPr>
        <p:spPr>
          <a:xfrm>
            <a:off x="2088" y="-9501"/>
            <a:ext cx="5136893" cy="5153000"/>
          </a:xfrm>
          <a:prstGeom prst="rect">
            <a:avLst/>
          </a:prstGeom>
          <a:solidFill>
            <a:srgbClr val="CC487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7C34319-DDF4-FD4D-8E71-72BE2D982D3B}"/>
              </a:ext>
            </a:extLst>
          </p:cNvPr>
          <p:cNvSpPr txBox="1">
            <a:spLocks/>
          </p:cNvSpPr>
          <p:nvPr/>
        </p:nvSpPr>
        <p:spPr>
          <a:xfrm>
            <a:off x="231995" y="1302257"/>
            <a:ext cx="4010365" cy="1206698"/>
          </a:xfrm>
          <a:prstGeom prst="rect">
            <a:avLst/>
          </a:prstGeom>
          <a:noFill/>
          <a:ln>
            <a:noFill/>
          </a:ln>
        </p:spPr>
        <p:txBody>
          <a:bodyPr spcFirstLastPara="1" wrap="square" lIns="91425" tIns="91425" rIns="91425" bIns="91425" anchor="b" anchorCtr="0">
            <a:normAutofit fontScale="8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6000" b="0" i="0" u="none" strike="noStrike" cap="none">
                <a:solidFill>
                  <a:schemeClr val="tx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lvl="0" algn="l">
              <a:buClr>
                <a:srgbClr val="000000"/>
              </a:buClr>
              <a:buSzPts val="1200"/>
            </a:pPr>
            <a:r>
              <a:rPr lang="en-US" sz="2100" b="1" dirty="0">
                <a:solidFill>
                  <a:srgbClr val="E00E77"/>
                </a:solidFill>
                <a:latin typeface="Raleway"/>
                <a:ea typeface="Raleway"/>
                <a:cs typeface="Raleway"/>
                <a:sym typeface="Raleway"/>
              </a:rPr>
              <a:t>Presentation Template</a:t>
            </a:r>
          </a:p>
          <a:p>
            <a:pPr lvl="0" algn="l">
              <a:spcBef>
                <a:spcPts val="1000"/>
              </a:spcBef>
              <a:buClr>
                <a:srgbClr val="000000"/>
              </a:buClr>
              <a:buSzPts val="2700"/>
            </a:pPr>
            <a:r>
              <a:rPr lang="en-US" dirty="0">
                <a:latin typeface="Raleway Thin"/>
                <a:ea typeface="Raleway Thin"/>
                <a:cs typeface="Raleway Thin"/>
                <a:sym typeface="Raleway Thin"/>
              </a:rPr>
              <a:t>Pitch Deck</a:t>
            </a:r>
          </a:p>
        </p:txBody>
      </p:sp>
      <p:sp>
        <p:nvSpPr>
          <p:cNvPr id="7" name="Subtitle 2">
            <a:extLst>
              <a:ext uri="{FF2B5EF4-FFF2-40B4-BE49-F238E27FC236}">
                <a16:creationId xmlns:a16="http://schemas.microsoft.com/office/drawing/2014/main" id="{D84A7D80-80E4-8A43-9887-4D16F15C856C}"/>
              </a:ext>
            </a:extLst>
          </p:cNvPr>
          <p:cNvSpPr txBox="1">
            <a:spLocks/>
          </p:cNvSpPr>
          <p:nvPr/>
        </p:nvSpPr>
        <p:spPr>
          <a:xfrm>
            <a:off x="231995" y="2581968"/>
            <a:ext cx="6629400" cy="586901"/>
          </a:xfrm>
          <a:prstGeom prst="rect">
            <a:avLst/>
          </a:prstGeom>
        </p:spPr>
        <p:txBody>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2400" b="0" i="0" u="none" strike="noStrike" cap="none">
                <a:solidFill>
                  <a:schemeClr val="tx1"/>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9pPr>
          </a:lstStyle>
          <a:p>
            <a:pPr lvl="0" algn="l">
              <a:buSzPts val="1300"/>
            </a:pPr>
            <a:r>
              <a:rPr lang="en-US" sz="1600" dirty="0">
                <a:latin typeface="Raleway"/>
                <a:ea typeface="Raleway"/>
                <a:cs typeface="Raleway"/>
                <a:sym typeface="Raleway"/>
              </a:rPr>
              <a:t>Suggested format to keep investors</a:t>
            </a:r>
            <a:br>
              <a:rPr lang="en-US" sz="1600" dirty="0">
                <a:latin typeface="Raleway"/>
                <a:ea typeface="Raleway"/>
                <a:cs typeface="Raleway"/>
                <a:sym typeface="Raleway"/>
              </a:rPr>
            </a:br>
            <a:r>
              <a:rPr lang="en-US" sz="1600" dirty="0">
                <a:latin typeface="Raleway"/>
                <a:ea typeface="Raleway"/>
                <a:cs typeface="Raleway"/>
                <a:sym typeface="Raleway"/>
              </a:rPr>
              <a:t>and other stakeholders happy and awake.</a:t>
            </a:r>
          </a:p>
        </p:txBody>
      </p:sp>
      <p:pic>
        <p:nvPicPr>
          <p:cNvPr id="9" name="Picture 8" descr="Plants">
            <a:extLst>
              <a:ext uri="{FF2B5EF4-FFF2-40B4-BE49-F238E27FC236}">
                <a16:creationId xmlns:a16="http://schemas.microsoft.com/office/drawing/2014/main" id="{6D11BE61-02AD-2A41-95FB-DD4BBFFC2EF5}"/>
              </a:ext>
            </a:extLst>
          </p:cNvPr>
          <p:cNvPicPr>
            <a:picLocks noChangeAspect="1"/>
          </p:cNvPicPr>
          <p:nvPr/>
        </p:nvPicPr>
        <p:blipFill>
          <a:blip r:embed="rId2"/>
          <a:stretch>
            <a:fillRect/>
          </a:stretch>
        </p:blipFill>
        <p:spPr>
          <a:xfrm>
            <a:off x="6064957" y="185320"/>
            <a:ext cx="1811012" cy="2233874"/>
          </a:xfrm>
          <a:prstGeom prst="rect">
            <a:avLst/>
          </a:prstGeom>
        </p:spPr>
      </p:pic>
      <p:pic>
        <p:nvPicPr>
          <p:cNvPr id="10" name="Picture 9">
            <a:extLst>
              <a:ext uri="{FF2B5EF4-FFF2-40B4-BE49-F238E27FC236}">
                <a16:creationId xmlns:a16="http://schemas.microsoft.com/office/drawing/2014/main" id="{0F5C31FA-7AD1-5944-AF52-626B28581788}"/>
              </a:ext>
            </a:extLst>
          </p:cNvPr>
          <p:cNvPicPr>
            <a:picLocks noChangeAspect="1"/>
          </p:cNvPicPr>
          <p:nvPr/>
        </p:nvPicPr>
        <p:blipFill>
          <a:blip r:embed="rId3"/>
          <a:stretch>
            <a:fillRect/>
          </a:stretch>
        </p:blipFill>
        <p:spPr>
          <a:xfrm>
            <a:off x="5890795" y="2691401"/>
            <a:ext cx="2347604" cy="586901"/>
          </a:xfrm>
          <a:prstGeom prst="rect">
            <a:avLst/>
          </a:prstGeom>
        </p:spPr>
      </p:pic>
      <p:pic>
        <p:nvPicPr>
          <p:cNvPr id="11" name="Picture 10">
            <a:extLst>
              <a:ext uri="{FF2B5EF4-FFF2-40B4-BE49-F238E27FC236}">
                <a16:creationId xmlns:a16="http://schemas.microsoft.com/office/drawing/2014/main" id="{F0C634D2-666C-7248-86EE-54A0E894DF1C}"/>
              </a:ext>
            </a:extLst>
          </p:cNvPr>
          <p:cNvPicPr>
            <a:picLocks noChangeAspect="1"/>
          </p:cNvPicPr>
          <p:nvPr/>
        </p:nvPicPr>
        <p:blipFill>
          <a:blip r:embed="rId4"/>
          <a:stretch>
            <a:fillRect/>
          </a:stretch>
        </p:blipFill>
        <p:spPr>
          <a:xfrm>
            <a:off x="6064957" y="3311439"/>
            <a:ext cx="1999281" cy="1596648"/>
          </a:xfrm>
          <a:prstGeom prst="rect">
            <a:avLst/>
          </a:prstGeom>
        </p:spPr>
      </p:pic>
      <p:sp>
        <p:nvSpPr>
          <p:cNvPr id="12" name="Google Shape;71;p1">
            <a:extLst>
              <a:ext uri="{FF2B5EF4-FFF2-40B4-BE49-F238E27FC236}">
                <a16:creationId xmlns:a16="http://schemas.microsoft.com/office/drawing/2014/main" id="{C9DE657A-94C0-4249-8EF8-BDD537E75F75}"/>
              </a:ext>
            </a:extLst>
          </p:cNvPr>
          <p:cNvSpPr txBox="1"/>
          <p:nvPr/>
        </p:nvSpPr>
        <p:spPr>
          <a:xfrm>
            <a:off x="231995" y="4685787"/>
            <a:ext cx="2834700" cy="22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E00E77"/>
                </a:solidFill>
                <a:latin typeface="Raleway Thin"/>
                <a:ea typeface="Raleway Thin"/>
                <a:cs typeface="Raleway Thin"/>
                <a:sym typeface="Raleway Thin"/>
              </a:rPr>
              <a:t>@NVBC | </a:t>
            </a:r>
            <a:r>
              <a:rPr lang="en-US" sz="1000" b="1" i="0" u="none" strike="noStrike" cap="none" dirty="0" err="1">
                <a:solidFill>
                  <a:srgbClr val="E00E77"/>
                </a:solidFill>
                <a:latin typeface="Raleway Thin"/>
                <a:ea typeface="Raleway Thin"/>
                <a:cs typeface="Raleway Thin"/>
                <a:sym typeface="Raleway Thin"/>
              </a:rPr>
              <a:t>newventuresbc.com</a:t>
            </a:r>
            <a:endParaRPr sz="1000" b="1" i="0" u="none" strike="noStrike" cap="none" dirty="0">
              <a:solidFill>
                <a:srgbClr val="E00E77"/>
              </a:solidFill>
              <a:latin typeface="Raleway Thin"/>
              <a:ea typeface="Raleway Thin"/>
              <a:cs typeface="Raleway Thin"/>
              <a:sym typeface="Raleway Thin"/>
            </a:endParaRPr>
          </a:p>
        </p:txBody>
      </p:sp>
    </p:spTree>
    <p:extLst>
      <p:ext uri="{BB962C8B-B14F-4D97-AF65-F5344CB8AC3E}">
        <p14:creationId xmlns:p14="http://schemas.microsoft.com/office/powerpoint/2010/main" val="3176128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4"/>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Investor Pitch Template</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329" name="Google Shape;329;p24"/>
          <p:cNvSpPr/>
          <p:nvPr/>
        </p:nvSpPr>
        <p:spPr>
          <a:xfrm>
            <a:off x="680275" y="1027800"/>
            <a:ext cx="7072200" cy="3429000"/>
          </a:xfrm>
          <a:prstGeom prst="rect">
            <a:avLst/>
          </a:prstGeom>
          <a:noFill/>
          <a:ln>
            <a:noFill/>
          </a:ln>
        </p:spPr>
        <p:txBody>
          <a:bodyPr spcFirstLastPara="1" wrap="square" lIns="38100" tIns="38100" rIns="38100" bIns="38100" anchor="t" anchorCtr="0">
            <a:noAutofit/>
          </a:bodyPr>
          <a:lstStyle/>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Must “grab” in first 2 minutes, 3 slides.</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Consider using your “Dead Lobster” here</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Use your storytelling capabilities</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The better the story, the more memorable, and the more repeatable</a:t>
            </a:r>
            <a:endParaRPr sz="1400" b="0" i="0" u="none" strike="noStrike" cap="none">
              <a:solidFill>
                <a:srgbClr val="000000"/>
              </a:solidFill>
              <a:latin typeface="Raleway"/>
              <a:ea typeface="Raleway"/>
              <a:cs typeface="Raleway"/>
              <a:sym typeface="Raleway"/>
            </a:endParaRPr>
          </a:p>
          <a:p>
            <a:pPr marL="45720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742950" marR="0" lvl="1" indent="-17145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330" name="Google Shape;330;p24"/>
          <p:cNvSpPr txBox="1"/>
          <p:nvPr/>
        </p:nvSpPr>
        <p:spPr>
          <a:xfrm>
            <a:off x="680275" y="3193475"/>
            <a:ext cx="7946400" cy="948600"/>
          </a:xfrm>
          <a:prstGeom prst="rect">
            <a:avLst/>
          </a:prstGeom>
          <a:solidFill>
            <a:schemeClr val="bg1">
              <a:lumMod val="75000"/>
            </a:schemeClr>
          </a:solid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NOTE :</a:t>
            </a:r>
            <a:endParaRPr sz="1400" b="0" i="0" u="none" strike="noStrike" cap="none">
              <a:solidFill>
                <a:srgbClr val="000000"/>
              </a:solidFill>
              <a:latin typeface="Raleway"/>
              <a:ea typeface="Raleway"/>
              <a:cs typeface="Raleway"/>
              <a:sym typeface="Raleway"/>
            </a:endParaRPr>
          </a:p>
          <a:p>
            <a:pPr marL="457200" marR="0" lvl="1"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Average entrepreneur pitch – 38 slides          </a:t>
            </a:r>
            <a:endParaRPr sz="1400" b="0" i="0" u="none" strike="noStrike" cap="none">
              <a:solidFill>
                <a:srgbClr val="000000"/>
              </a:solidFill>
              <a:latin typeface="Raleway"/>
              <a:ea typeface="Raleway"/>
              <a:cs typeface="Raleway"/>
              <a:sym typeface="Raleway"/>
            </a:endParaRPr>
          </a:p>
          <a:p>
            <a:pPr marL="457200" marR="0" lvl="1"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Average VC attention span – 12 slides, 15 mins</a:t>
            </a:r>
            <a:endParaRPr sz="1400" b="0" i="0" u="none" strike="noStrike" cap="none">
              <a:solidFill>
                <a:srgbClr val="000000"/>
              </a:solidFill>
              <a:latin typeface="Raleway"/>
              <a:ea typeface="Raleway"/>
              <a:cs typeface="Raleway"/>
              <a:sym typeface="Raleway"/>
            </a:endParaRPr>
          </a:p>
          <a:p>
            <a:pPr marL="457200" marR="0" lvl="1"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Move all non-essential slides to Appendix</a:t>
            </a:r>
            <a:endParaRPr sz="1400" b="0" i="0" u="none" strike="noStrike" cap="none">
              <a:solidFill>
                <a:srgbClr val="000000"/>
              </a:solidFill>
              <a:latin typeface="Raleway"/>
              <a:ea typeface="Raleway"/>
              <a:cs typeface="Raleway"/>
              <a:sym typeface="Raleway"/>
            </a:endParaRPr>
          </a:p>
        </p:txBody>
      </p:sp>
      <p:pic>
        <p:nvPicPr>
          <p:cNvPr id="5" name="Picture 4">
            <a:extLst>
              <a:ext uri="{FF2B5EF4-FFF2-40B4-BE49-F238E27FC236}">
                <a16:creationId xmlns:a16="http://schemas.microsoft.com/office/drawing/2014/main" id="{D5EA2E78-A7B6-D144-9A9C-4A2212F2A96F}"/>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5"/>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Executive Summary</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336" name="Google Shape;336;p25"/>
          <p:cNvSpPr/>
          <p:nvPr/>
        </p:nvSpPr>
        <p:spPr>
          <a:xfrm>
            <a:off x="680275" y="1027800"/>
            <a:ext cx="7946400" cy="3429000"/>
          </a:xfrm>
          <a:prstGeom prst="rect">
            <a:avLst/>
          </a:prstGeom>
          <a:noFill/>
          <a:ln>
            <a:noFill/>
          </a:ln>
        </p:spPr>
        <p:txBody>
          <a:bodyPr spcFirstLastPara="1" wrap="square" lIns="38100" tIns="38100" rIns="38100" bIns="38100" anchor="t" anchorCtr="0">
            <a:noAutofit/>
          </a:bodyPr>
          <a:lstStyle/>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“New Co.” is what you are specializing in doing for specific customers.  </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Our special sauce gives us a unique advantage that will capture X% of $X market.   </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We will be looking for $X to build an enabling function that will generate $X over X months.</a:t>
            </a:r>
            <a:endParaRPr sz="1400" b="0" i="0" u="none" strike="noStrike" cap="none">
              <a:solidFill>
                <a:srgbClr val="000000"/>
              </a:solidFill>
              <a:latin typeface="Raleway"/>
              <a:ea typeface="Raleway"/>
              <a:cs typeface="Raleway"/>
              <a:sym typeface="Raleway"/>
            </a:endParaRPr>
          </a:p>
          <a:p>
            <a:pPr marL="45720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742950" marR="0" lvl="1" indent="-17145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337" name="Google Shape;337;p25"/>
          <p:cNvSpPr txBox="1"/>
          <p:nvPr/>
        </p:nvSpPr>
        <p:spPr>
          <a:xfrm>
            <a:off x="680275" y="3041075"/>
            <a:ext cx="7946400" cy="675900"/>
          </a:xfrm>
          <a:prstGeom prst="rect">
            <a:avLst/>
          </a:prstGeom>
          <a:solidFill>
            <a:schemeClr val="bg1">
              <a:lumMod val="75000"/>
            </a:schemeClr>
          </a:solidFill>
          <a:ln>
            <a:noFill/>
          </a:ln>
        </p:spPr>
        <p:txBody>
          <a:bodyPr spcFirstLastPara="1" wrap="square" lIns="91425" tIns="91425" rIns="91425" bIns="91425" anchor="t" anchorCtr="0">
            <a:noAutofit/>
          </a:bodyPr>
          <a:lstStyle/>
          <a:p>
            <a:pPr marL="45720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1"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Note: &lt; 20% of presenters do this well</a:t>
            </a:r>
            <a:endParaRPr sz="1400" b="0" i="0" u="none" strike="noStrike" cap="none">
              <a:solidFill>
                <a:srgbClr val="000000"/>
              </a:solidFill>
              <a:latin typeface="Raleway"/>
              <a:ea typeface="Raleway"/>
              <a:cs typeface="Raleway"/>
              <a:sym typeface="Raleway"/>
            </a:endParaRPr>
          </a:p>
          <a:p>
            <a:pPr marL="45720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pic>
        <p:nvPicPr>
          <p:cNvPr id="5" name="Picture 4">
            <a:extLst>
              <a:ext uri="{FF2B5EF4-FFF2-40B4-BE49-F238E27FC236}">
                <a16:creationId xmlns:a16="http://schemas.microsoft.com/office/drawing/2014/main" id="{EAE1AE07-2D13-6348-BD33-D62AA1877063}"/>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6"/>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The Problem</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343" name="Google Shape;343;p26"/>
          <p:cNvSpPr/>
          <p:nvPr/>
        </p:nvSpPr>
        <p:spPr>
          <a:xfrm>
            <a:off x="680275" y="1027800"/>
            <a:ext cx="7946400" cy="3429000"/>
          </a:xfrm>
          <a:prstGeom prst="rect">
            <a:avLst/>
          </a:prstGeom>
          <a:noFill/>
          <a:ln>
            <a:noFill/>
          </a:ln>
        </p:spPr>
        <p:txBody>
          <a:bodyPr spcFirstLastPara="1" wrap="square" lIns="38100" tIns="38100" rIns="38100" bIns="38100" anchor="t" anchorCtr="0">
            <a:noAutofit/>
          </a:bodyPr>
          <a:lstStyle/>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Describe the problem in simple, clear, concise terms.</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Current state &amp; seriousness of problem.</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Desired future state, benefit to customer.</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Scale of the initial market (use extra slide if necessary).</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No more than 6 bullets.</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Graphics better than words.</a:t>
            </a:r>
            <a:endParaRPr sz="1400" b="0" i="0" u="none" strike="noStrike" cap="none">
              <a:solidFill>
                <a:srgbClr val="000000"/>
              </a:solidFill>
              <a:latin typeface="Raleway"/>
              <a:ea typeface="Raleway"/>
              <a:cs typeface="Raleway"/>
              <a:sym typeface="Raleway"/>
            </a:endParaRPr>
          </a:p>
          <a:p>
            <a:pPr marL="45720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742950" marR="0" lvl="1" indent="-17145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344" name="Google Shape;344;p26"/>
          <p:cNvSpPr txBox="1"/>
          <p:nvPr/>
        </p:nvSpPr>
        <p:spPr>
          <a:xfrm>
            <a:off x="632825" y="3639250"/>
            <a:ext cx="7946400" cy="675900"/>
          </a:xfrm>
          <a:prstGeom prst="rect">
            <a:avLst/>
          </a:prstGeom>
          <a:solidFill>
            <a:schemeClr val="bg1">
              <a:lumMod val="75000"/>
            </a:schemeClr>
          </a:solidFill>
          <a:ln>
            <a:noFill/>
          </a:ln>
        </p:spPr>
        <p:txBody>
          <a:bodyPr spcFirstLastPara="1" wrap="square" lIns="91425" tIns="91425" rIns="91425" bIns="91425" anchor="t" anchorCtr="0">
            <a:noAutofit/>
          </a:bodyPr>
          <a:lstStyle/>
          <a:p>
            <a:pPr marL="45720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1"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Note: &lt; 10% of presenters do this well</a:t>
            </a:r>
            <a:endParaRPr sz="1400" b="0" i="0" u="none" strike="noStrike" cap="none">
              <a:solidFill>
                <a:srgbClr val="000000"/>
              </a:solidFill>
              <a:latin typeface="Raleway"/>
              <a:ea typeface="Raleway"/>
              <a:cs typeface="Raleway"/>
              <a:sym typeface="Raleway"/>
            </a:endParaRPr>
          </a:p>
          <a:p>
            <a:pPr marL="45720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pic>
        <p:nvPicPr>
          <p:cNvPr id="5" name="Picture 4">
            <a:extLst>
              <a:ext uri="{FF2B5EF4-FFF2-40B4-BE49-F238E27FC236}">
                <a16:creationId xmlns:a16="http://schemas.microsoft.com/office/drawing/2014/main" id="{79346508-A86B-334B-865D-A097D9D011CF}"/>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7"/>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Your Solution</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350" name="Google Shape;350;p27"/>
          <p:cNvSpPr/>
          <p:nvPr/>
        </p:nvSpPr>
        <p:spPr>
          <a:xfrm>
            <a:off x="680275" y="1027800"/>
            <a:ext cx="7946400" cy="2251500"/>
          </a:xfrm>
          <a:prstGeom prst="rect">
            <a:avLst/>
          </a:prstGeom>
          <a:noFill/>
          <a:ln>
            <a:noFill/>
          </a:ln>
        </p:spPr>
        <p:txBody>
          <a:bodyPr spcFirstLastPara="1" wrap="square" lIns="38100" tIns="38100" rIns="38100" bIns="38100" anchor="t" anchorCtr="0">
            <a:noAutofit/>
          </a:bodyPr>
          <a:lstStyle/>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Describe your solution in simple, clear, concise terms.</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Key benefits, features.</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Product roadmap.</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No more than 6 bullets.</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Graphics better than words.</a:t>
            </a:r>
            <a:endParaRPr sz="1400" b="0" i="0" u="none" strike="noStrike" cap="none">
              <a:solidFill>
                <a:srgbClr val="000000"/>
              </a:solidFill>
              <a:latin typeface="Raleway"/>
              <a:ea typeface="Raleway"/>
              <a:cs typeface="Raleway"/>
              <a:sym typeface="Raleway"/>
            </a:endParaRPr>
          </a:p>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457200" marR="0" lvl="0" indent="-228600" algn="l" rtl="0">
              <a:lnSpc>
                <a:spcPct val="200000"/>
              </a:lnSpc>
              <a:spcBef>
                <a:spcPts val="0"/>
              </a:spcBef>
              <a:spcAft>
                <a:spcPts val="0"/>
              </a:spcAft>
              <a:buClr>
                <a:srgbClr val="000000"/>
              </a:buClr>
              <a:buSzPts val="1400"/>
              <a:buFont typeface="Raleway"/>
              <a:buNone/>
            </a:pPr>
            <a:endParaRPr sz="1400" b="0" i="0" u="none" strike="noStrike" cap="none">
              <a:solidFill>
                <a:srgbClr val="000000"/>
              </a:solidFill>
              <a:latin typeface="Raleway"/>
              <a:ea typeface="Raleway"/>
              <a:cs typeface="Raleway"/>
              <a:sym typeface="Raleway"/>
            </a:endParaRPr>
          </a:p>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45720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742950" marR="0" lvl="1" indent="-17145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351" name="Google Shape;351;p27"/>
          <p:cNvSpPr txBox="1"/>
          <p:nvPr/>
        </p:nvSpPr>
        <p:spPr>
          <a:xfrm>
            <a:off x="632825" y="3639250"/>
            <a:ext cx="7946400" cy="675900"/>
          </a:xfrm>
          <a:prstGeom prst="rect">
            <a:avLst/>
          </a:prstGeom>
          <a:solidFill>
            <a:schemeClr val="bg1">
              <a:lumMod val="75000"/>
            </a:schemeClr>
          </a:solidFill>
          <a:ln>
            <a:noFill/>
          </a:ln>
        </p:spPr>
        <p:txBody>
          <a:bodyPr spcFirstLastPara="1" wrap="square" lIns="91425" tIns="91425" rIns="91425" bIns="91425" anchor="t" anchorCtr="0">
            <a:noAutofit/>
          </a:bodyPr>
          <a:lstStyle/>
          <a:p>
            <a:pPr marL="45720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1"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Note: &lt; 70% of presenters do this well</a:t>
            </a:r>
            <a:endParaRPr sz="1400" b="0" i="0" u="none" strike="noStrike" cap="none">
              <a:solidFill>
                <a:srgbClr val="000000"/>
              </a:solidFill>
              <a:latin typeface="Raleway"/>
              <a:ea typeface="Raleway"/>
              <a:cs typeface="Raleway"/>
              <a:sym typeface="Raleway"/>
            </a:endParaRPr>
          </a:p>
          <a:p>
            <a:pPr marL="45720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pic>
        <p:nvPicPr>
          <p:cNvPr id="5" name="Picture 4">
            <a:extLst>
              <a:ext uri="{FF2B5EF4-FFF2-40B4-BE49-F238E27FC236}">
                <a16:creationId xmlns:a16="http://schemas.microsoft.com/office/drawing/2014/main" id="{3C90AE57-B33D-B849-9B3A-5E9ADE574026}"/>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8"/>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The Business Model</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357" name="Google Shape;357;p28"/>
          <p:cNvSpPr/>
          <p:nvPr/>
        </p:nvSpPr>
        <p:spPr>
          <a:xfrm>
            <a:off x="2519125" y="1027800"/>
            <a:ext cx="6173400" cy="3201000"/>
          </a:xfrm>
          <a:prstGeom prst="rect">
            <a:avLst/>
          </a:prstGeom>
          <a:noFill/>
          <a:ln>
            <a:noFill/>
          </a:ln>
        </p:spPr>
        <p:txBody>
          <a:bodyPr spcFirstLastPara="1" wrap="square" lIns="38100" tIns="38100" rIns="38100" bIns="381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1" i="0" u="none" strike="noStrike" cap="none" dirty="0">
                <a:solidFill>
                  <a:srgbClr val="000000"/>
                </a:solidFill>
                <a:latin typeface="Raleway"/>
                <a:ea typeface="Raleway"/>
                <a:cs typeface="Raleway"/>
                <a:sym typeface="Raleway"/>
              </a:rPr>
              <a:t>Explain how you are going to make </a:t>
            </a:r>
            <a:r>
              <a:rPr lang="en-US" sz="1400" b="1" i="0" u="none" strike="noStrike" cap="none" dirty="0">
                <a:solidFill>
                  <a:srgbClr val="E00E77"/>
                </a:solidFill>
                <a:latin typeface="Raleway"/>
                <a:ea typeface="Raleway"/>
                <a:cs typeface="Raleway"/>
                <a:sym typeface="Raleway"/>
              </a:rPr>
              <a:t>money</a:t>
            </a:r>
            <a:r>
              <a:rPr lang="en-US" sz="1400" b="0" i="0" u="none" strike="noStrike" cap="none" dirty="0">
                <a:solidFill>
                  <a:srgbClr val="000000"/>
                </a:solidFill>
                <a:latin typeface="Raleway"/>
                <a:ea typeface="Raleway"/>
                <a:cs typeface="Raleway"/>
                <a:sym typeface="Raleway"/>
              </a:rPr>
              <a:t> - clear, concise (If you can’t describe your business model in 20 words or less, you probably don’t have a workable model).</a:t>
            </a: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r>
              <a:rPr lang="en-US" sz="1400" b="1" i="0" u="none" strike="noStrike" cap="none" dirty="0">
                <a:solidFill>
                  <a:srgbClr val="000000"/>
                </a:solidFill>
                <a:latin typeface="Raleway"/>
                <a:ea typeface="Raleway"/>
                <a:cs typeface="Raleway"/>
                <a:sym typeface="Raleway"/>
              </a:rPr>
              <a:t>What’s the value to the customer?  </a:t>
            </a:r>
            <a:endParaRPr sz="1400" b="1"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a:solidFill>
                  <a:srgbClr val="000000"/>
                </a:solidFill>
                <a:latin typeface="Raleway"/>
                <a:ea typeface="Raleway"/>
                <a:cs typeface="Raleway"/>
                <a:sym typeface="Raleway"/>
              </a:rPr>
              <a:t>Customer Value = (Seriousness of Current State + Benefits of Desired Future State) ­ Cost of the Solution </a:t>
            </a: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r>
              <a:rPr lang="en-US" sz="1400" b="1" i="0" u="none" strike="noStrike" cap="none" dirty="0">
                <a:solidFill>
                  <a:srgbClr val="000000"/>
                </a:solidFill>
                <a:latin typeface="Raleway"/>
                <a:ea typeface="Raleway"/>
                <a:cs typeface="Raleway"/>
                <a:sym typeface="Raleway"/>
              </a:rPr>
              <a:t>Pricing Strategy / Revenue Model</a:t>
            </a:r>
            <a:endParaRPr sz="1400" b="1"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a:solidFill>
                  <a:srgbClr val="000000"/>
                </a:solidFill>
                <a:latin typeface="Raleway"/>
                <a:ea typeface="Raleway"/>
                <a:cs typeface="Raleway"/>
                <a:sym typeface="Raleway"/>
              </a:rPr>
              <a:t>Bottom up is better than top down</a:t>
            </a: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457200" marR="0" lvl="1"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742950" marR="0" lvl="1" indent="-171450" algn="l" rtl="0">
              <a:lnSpc>
                <a:spcPct val="150000"/>
              </a:lnSpc>
              <a:spcBef>
                <a:spcPts val="0"/>
              </a:spcBef>
              <a:spcAft>
                <a:spcPts val="0"/>
              </a:spcAft>
              <a:buClr>
                <a:srgbClr val="000000"/>
              </a:buClr>
              <a:buSzPts val="1800"/>
              <a:buFont typeface="Arial"/>
              <a:buNone/>
            </a:pP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p:txBody>
      </p:sp>
      <p:pic>
        <p:nvPicPr>
          <p:cNvPr id="358" name="Google Shape;358;p28"/>
          <p:cNvPicPr preferRelativeResize="0"/>
          <p:nvPr/>
        </p:nvPicPr>
        <p:blipFill rotWithShape="1">
          <a:blip r:embed="rId3">
            <a:alphaModFix/>
          </a:blip>
          <a:srcRect/>
          <a:stretch/>
        </p:blipFill>
        <p:spPr>
          <a:xfrm>
            <a:off x="680279" y="931788"/>
            <a:ext cx="1515501" cy="3279924"/>
          </a:xfrm>
          <a:prstGeom prst="rect">
            <a:avLst/>
          </a:prstGeom>
          <a:noFill/>
          <a:ln>
            <a:noFill/>
          </a:ln>
        </p:spPr>
      </p:pic>
      <p:pic>
        <p:nvPicPr>
          <p:cNvPr id="5" name="Picture 4">
            <a:extLst>
              <a:ext uri="{FF2B5EF4-FFF2-40B4-BE49-F238E27FC236}">
                <a16:creationId xmlns:a16="http://schemas.microsoft.com/office/drawing/2014/main" id="{5FCBA60B-8465-D143-B852-EA04EED9AD03}"/>
              </a:ext>
            </a:extLst>
          </p:cNvPr>
          <p:cNvPicPr>
            <a:picLocks noChangeAspect="1"/>
          </p:cNvPicPr>
          <p:nvPr/>
        </p:nvPicPr>
        <p:blipFill>
          <a:blip r:embed="rId4"/>
          <a:stretch>
            <a:fillRect/>
          </a:stretch>
        </p:blipFill>
        <p:spPr>
          <a:xfrm>
            <a:off x="8500155" y="4467691"/>
            <a:ext cx="542624" cy="52882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9"/>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What is Your Special Sauce?</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364" name="Google Shape;364;p29"/>
          <p:cNvSpPr/>
          <p:nvPr/>
        </p:nvSpPr>
        <p:spPr>
          <a:xfrm>
            <a:off x="680275" y="1027800"/>
            <a:ext cx="7946400" cy="2251500"/>
          </a:xfrm>
          <a:prstGeom prst="rect">
            <a:avLst/>
          </a:prstGeom>
          <a:noFill/>
          <a:ln>
            <a:noFill/>
          </a:ln>
        </p:spPr>
        <p:txBody>
          <a:bodyPr spcFirstLastPara="1" wrap="square" lIns="38100" tIns="38100" rIns="38100" bIns="38100" anchor="t" anchorCtr="0">
            <a:noAutofit/>
          </a:bodyPr>
          <a:lstStyle/>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What’s the proprietary, underlying “magic” that gives you a clear, defensible advantage?</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Patents on their own are rarely sufficient.</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What are you going to do particularly well that it will be difficult to copy? Your “unfair advantage”.</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Graphics better than words.</a:t>
            </a:r>
            <a:endParaRPr sz="1400" b="0" i="0" u="none" strike="noStrike" cap="none">
              <a:solidFill>
                <a:srgbClr val="000000"/>
              </a:solidFill>
              <a:latin typeface="Raleway"/>
              <a:ea typeface="Raleway"/>
              <a:cs typeface="Raleway"/>
              <a:sym typeface="Raleway"/>
            </a:endParaRPr>
          </a:p>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457200" marR="0" lvl="0" indent="-228600" algn="l" rtl="0">
              <a:lnSpc>
                <a:spcPct val="200000"/>
              </a:lnSpc>
              <a:spcBef>
                <a:spcPts val="0"/>
              </a:spcBef>
              <a:spcAft>
                <a:spcPts val="0"/>
              </a:spcAft>
              <a:buClr>
                <a:srgbClr val="000000"/>
              </a:buClr>
              <a:buSzPts val="1400"/>
              <a:buFont typeface="Raleway"/>
              <a:buNone/>
            </a:pPr>
            <a:endParaRPr sz="1400" b="0" i="0" u="none" strike="noStrike" cap="none">
              <a:solidFill>
                <a:srgbClr val="000000"/>
              </a:solidFill>
              <a:latin typeface="Raleway"/>
              <a:ea typeface="Raleway"/>
              <a:cs typeface="Raleway"/>
              <a:sym typeface="Raleway"/>
            </a:endParaRPr>
          </a:p>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45720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742950" marR="0" lvl="1" indent="-17145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365" name="Google Shape;365;p29"/>
          <p:cNvSpPr txBox="1"/>
          <p:nvPr/>
        </p:nvSpPr>
        <p:spPr>
          <a:xfrm>
            <a:off x="632825" y="3639250"/>
            <a:ext cx="7946400" cy="675900"/>
          </a:xfrm>
          <a:prstGeom prst="rect">
            <a:avLst/>
          </a:prstGeom>
          <a:solidFill>
            <a:schemeClr val="bg1">
              <a:lumMod val="75000"/>
            </a:schemeClr>
          </a:solidFill>
          <a:ln>
            <a:noFill/>
          </a:ln>
        </p:spPr>
        <p:txBody>
          <a:bodyPr spcFirstLastPara="1" wrap="square" lIns="91425" tIns="91425" rIns="91425" bIns="91425" anchor="t" anchorCtr="0">
            <a:noAutofit/>
          </a:bodyPr>
          <a:lstStyle/>
          <a:p>
            <a:pPr marL="45720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1"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Note: &lt; 30% of presenters do this well</a:t>
            </a:r>
            <a:endParaRPr sz="1400" b="0" i="0" u="none" strike="noStrike" cap="none">
              <a:solidFill>
                <a:srgbClr val="000000"/>
              </a:solidFill>
              <a:latin typeface="Raleway"/>
              <a:ea typeface="Raleway"/>
              <a:cs typeface="Raleway"/>
              <a:sym typeface="Raleway"/>
            </a:endParaRPr>
          </a:p>
          <a:p>
            <a:pPr marL="45720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pic>
        <p:nvPicPr>
          <p:cNvPr id="5" name="Picture 4">
            <a:extLst>
              <a:ext uri="{FF2B5EF4-FFF2-40B4-BE49-F238E27FC236}">
                <a16:creationId xmlns:a16="http://schemas.microsoft.com/office/drawing/2014/main" id="{25269201-700E-464C-A3F2-E023728B6469}"/>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0"/>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How are you going to Market and Sell?</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371" name="Google Shape;371;p30"/>
          <p:cNvSpPr/>
          <p:nvPr/>
        </p:nvSpPr>
        <p:spPr>
          <a:xfrm>
            <a:off x="680275" y="1027800"/>
            <a:ext cx="7946400" cy="2251500"/>
          </a:xfrm>
          <a:prstGeom prst="rect">
            <a:avLst/>
          </a:prstGeom>
          <a:noFill/>
          <a:ln>
            <a:noFill/>
          </a:ln>
        </p:spPr>
        <p:txBody>
          <a:bodyPr spcFirstLastPara="1" wrap="square" lIns="38100" tIns="38100" rIns="38100" bIns="38100" anchor="t" anchorCtr="0">
            <a:noAutofit/>
          </a:bodyPr>
          <a:lstStyle/>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Describe your Marketing &amp; Sales strategies  in simple, clear, concise terms.</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1 or 2 marketing strategies.</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Sales cycle &amp; strategy for initial market.</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No more than 6 bullets.</a:t>
            </a:r>
            <a:endParaRPr sz="1400" b="0" i="0" u="none" strike="noStrike" cap="none">
              <a:solidFill>
                <a:srgbClr val="000000"/>
              </a:solidFill>
              <a:latin typeface="Raleway"/>
              <a:ea typeface="Raleway"/>
              <a:cs typeface="Raleway"/>
              <a:sym typeface="Raleway"/>
            </a:endParaRPr>
          </a:p>
          <a:p>
            <a:pPr marL="457200" marR="0" lvl="0" indent="-317500" algn="l" rtl="0">
              <a:lnSpc>
                <a:spcPct val="2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Graphics better than words.</a:t>
            </a:r>
            <a:endParaRPr sz="1400" b="0" i="0" u="none" strike="noStrike" cap="none">
              <a:solidFill>
                <a:srgbClr val="000000"/>
              </a:solidFill>
              <a:latin typeface="Raleway"/>
              <a:ea typeface="Raleway"/>
              <a:cs typeface="Raleway"/>
              <a:sym typeface="Raleway"/>
            </a:endParaRPr>
          </a:p>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457200" marR="0" lvl="0" indent="-228600" algn="l" rtl="0">
              <a:lnSpc>
                <a:spcPct val="200000"/>
              </a:lnSpc>
              <a:spcBef>
                <a:spcPts val="0"/>
              </a:spcBef>
              <a:spcAft>
                <a:spcPts val="0"/>
              </a:spcAft>
              <a:buClr>
                <a:srgbClr val="000000"/>
              </a:buClr>
              <a:buSzPts val="1400"/>
              <a:buFont typeface="Raleway"/>
              <a:buNone/>
            </a:pPr>
            <a:endParaRPr sz="1400" b="0" i="0" u="none" strike="noStrike" cap="none">
              <a:solidFill>
                <a:srgbClr val="000000"/>
              </a:solidFill>
              <a:latin typeface="Raleway"/>
              <a:ea typeface="Raleway"/>
              <a:cs typeface="Raleway"/>
              <a:sym typeface="Raleway"/>
            </a:endParaRPr>
          </a:p>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45720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742950" marR="0" lvl="1" indent="-17145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372" name="Google Shape;372;p30"/>
          <p:cNvSpPr txBox="1"/>
          <p:nvPr/>
        </p:nvSpPr>
        <p:spPr>
          <a:xfrm>
            <a:off x="632825" y="3639250"/>
            <a:ext cx="7946400" cy="675900"/>
          </a:xfrm>
          <a:prstGeom prst="rect">
            <a:avLst/>
          </a:prstGeom>
          <a:solidFill>
            <a:schemeClr val="bg1">
              <a:lumMod val="75000"/>
            </a:schemeClr>
          </a:solidFill>
          <a:ln>
            <a:noFill/>
          </a:ln>
        </p:spPr>
        <p:txBody>
          <a:bodyPr spcFirstLastPara="1" wrap="square" lIns="91425" tIns="91425" rIns="91425" bIns="91425" anchor="t" anchorCtr="0">
            <a:noAutofit/>
          </a:bodyPr>
          <a:lstStyle/>
          <a:p>
            <a:pPr marL="457200" marR="0" lvl="1"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0" marR="0" lvl="1" indent="0" algn="l" rtl="0">
              <a:lnSpc>
                <a:spcPct val="90000"/>
              </a:lnSpc>
              <a:spcBef>
                <a:spcPts val="0"/>
              </a:spcBef>
              <a:spcAft>
                <a:spcPts val="0"/>
              </a:spcAft>
              <a:buClr>
                <a:srgbClr val="000000"/>
              </a:buClr>
              <a:buSzPts val="1400"/>
              <a:buFont typeface="Arial"/>
              <a:buNone/>
            </a:pPr>
            <a:r>
              <a:rPr lang="en-US" sz="1400" b="0" i="0" u="none" strike="noStrike" cap="none" dirty="0">
                <a:solidFill>
                  <a:srgbClr val="000000"/>
                </a:solidFill>
                <a:latin typeface="Raleway"/>
                <a:ea typeface="Raleway"/>
                <a:cs typeface="Raleway"/>
                <a:sym typeface="Raleway"/>
              </a:rPr>
              <a:t>Note: &lt; 50% of presenters do this well</a:t>
            </a:r>
            <a:endParaRPr sz="1400" b="0" i="0" u="none" strike="noStrike" cap="none" dirty="0">
              <a:solidFill>
                <a:srgbClr val="000000"/>
              </a:solidFill>
              <a:latin typeface="Raleway"/>
              <a:ea typeface="Raleway"/>
              <a:cs typeface="Raleway"/>
              <a:sym typeface="Raleway"/>
            </a:endParaRPr>
          </a:p>
          <a:p>
            <a:pPr marL="457200" marR="0" lvl="1"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p:txBody>
      </p:sp>
      <p:pic>
        <p:nvPicPr>
          <p:cNvPr id="5" name="Picture 4">
            <a:extLst>
              <a:ext uri="{FF2B5EF4-FFF2-40B4-BE49-F238E27FC236}">
                <a16:creationId xmlns:a16="http://schemas.microsoft.com/office/drawing/2014/main" id="{2FD534CE-E36C-C54C-BAE4-57221F893C8E}"/>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p:nvPr/>
        </p:nvSpPr>
        <p:spPr>
          <a:xfrm>
            <a:off x="1119547" y="800461"/>
            <a:ext cx="6902400" cy="3790200"/>
          </a:xfrm>
          <a:prstGeom prst="rect">
            <a:avLst/>
          </a:prstGeom>
          <a:noFill/>
          <a:ln w="36000" cap="flat" cmpd="sng">
            <a:solidFill>
              <a:srgbClr val="666666"/>
            </a:solidFill>
            <a:prstDash val="solid"/>
            <a:round/>
            <a:headEnd type="none" w="sm" len="sm"/>
            <a:tailEnd type="none" w="sm" len="sm"/>
          </a:ln>
        </p:spPr>
        <p:txBody>
          <a:bodyPr spcFirstLastPara="1" wrap="square" lIns="18325" tIns="10700" rIns="18325" bIns="10700" anchor="ctr" anchorCtr="1">
            <a:noAutofit/>
          </a:bodyPr>
          <a:lstStyle/>
          <a:p>
            <a:pPr marL="0" marR="0" lvl="0" indent="0" algn="l" rtl="0">
              <a:lnSpc>
                <a:spcPct val="100000"/>
              </a:lnSpc>
              <a:spcBef>
                <a:spcPts val="0"/>
              </a:spcBef>
              <a:spcAft>
                <a:spcPts val="0"/>
              </a:spcAft>
              <a:buClr>
                <a:srgbClr val="000000"/>
              </a:buClr>
              <a:buSzPts val="306"/>
              <a:buFont typeface="Arial"/>
              <a:buNone/>
            </a:pPr>
            <a:endParaRPr sz="306" b="0" i="0" u="none" strike="noStrike" cap="none">
              <a:solidFill>
                <a:srgbClr val="000000"/>
              </a:solidFill>
              <a:latin typeface="Arial"/>
              <a:ea typeface="Arial"/>
              <a:cs typeface="Arial"/>
              <a:sym typeface="Arial"/>
            </a:endParaRPr>
          </a:p>
        </p:txBody>
      </p:sp>
      <p:sp>
        <p:nvSpPr>
          <p:cNvPr id="85" name="Google Shape;85;p3"/>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Business Model Canvas</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86" name="Google Shape;86;p3"/>
          <p:cNvSpPr/>
          <p:nvPr/>
        </p:nvSpPr>
        <p:spPr>
          <a:xfrm>
            <a:off x="4571898" y="3675331"/>
            <a:ext cx="3452400" cy="907500"/>
          </a:xfrm>
          <a:prstGeom prst="rect">
            <a:avLst/>
          </a:prstGeom>
          <a:noFill/>
          <a:ln w="36000" cap="flat" cmpd="sng">
            <a:solidFill>
              <a:srgbClr val="808080"/>
            </a:solidFill>
            <a:prstDash val="solid"/>
            <a:round/>
            <a:headEnd type="none" w="sm" len="sm"/>
            <a:tailEnd type="none" w="sm" len="sm"/>
          </a:ln>
        </p:spPr>
        <p:txBody>
          <a:bodyPr spcFirstLastPara="1" wrap="square" lIns="18325" tIns="10700" rIns="18325" bIns="10700" anchor="t" anchorCtr="0">
            <a:noAutofit/>
          </a:bodyPr>
          <a:lstStyle/>
          <a:p>
            <a:pPr marL="0" marR="0" lvl="0" indent="0" algn="l" rtl="0">
              <a:lnSpc>
                <a:spcPct val="100000"/>
              </a:lnSpc>
              <a:spcBef>
                <a:spcPts val="0"/>
              </a:spcBef>
              <a:spcAft>
                <a:spcPts val="0"/>
              </a:spcAft>
              <a:buClr>
                <a:srgbClr val="000000"/>
              </a:buClr>
              <a:buSzPts val="816"/>
              <a:buFont typeface="Arial"/>
              <a:buNone/>
            </a:pPr>
            <a:r>
              <a:rPr lang="en-US" sz="816" b="1" i="1" u="none" strike="noStrike" cap="none">
                <a:solidFill>
                  <a:srgbClr val="000000"/>
                </a:solidFill>
                <a:latin typeface="Lato"/>
                <a:ea typeface="Lato"/>
                <a:cs typeface="Lato"/>
                <a:sym typeface="Lato"/>
              </a:rPr>
              <a:t> </a:t>
            </a:r>
            <a:r>
              <a:rPr lang="en-US" sz="748" b="1" i="1" u="none" strike="noStrike" cap="none">
                <a:solidFill>
                  <a:srgbClr val="000000"/>
                </a:solidFill>
                <a:latin typeface="Lato"/>
                <a:ea typeface="Lato"/>
                <a:cs typeface="Lato"/>
                <a:sym typeface="Lato"/>
              </a:rPr>
              <a:t>Revenue Streams </a:t>
            </a:r>
            <a:endParaRPr sz="1400" b="0" i="0" u="none" strike="noStrike" cap="none">
              <a:solidFill>
                <a:srgbClr val="000000"/>
              </a:solidFill>
              <a:latin typeface="Arial"/>
              <a:ea typeface="Arial"/>
              <a:cs typeface="Arial"/>
              <a:sym typeface="Arial"/>
            </a:endParaRPr>
          </a:p>
        </p:txBody>
      </p:sp>
      <p:sp>
        <p:nvSpPr>
          <p:cNvPr id="87" name="Google Shape;87;p3"/>
          <p:cNvSpPr/>
          <p:nvPr/>
        </p:nvSpPr>
        <p:spPr>
          <a:xfrm>
            <a:off x="1119547" y="3675270"/>
            <a:ext cx="3452400" cy="915300"/>
          </a:xfrm>
          <a:prstGeom prst="rect">
            <a:avLst/>
          </a:prstGeom>
          <a:noFill/>
          <a:ln w="36000" cap="flat" cmpd="sng">
            <a:solidFill>
              <a:srgbClr val="808080"/>
            </a:solidFill>
            <a:prstDash val="solid"/>
            <a:round/>
            <a:headEnd type="none" w="sm" len="sm"/>
            <a:tailEnd type="none" w="sm" len="sm"/>
          </a:ln>
        </p:spPr>
        <p:txBody>
          <a:bodyPr spcFirstLastPara="1" wrap="square" lIns="18325" tIns="10700" rIns="18325" bIns="10700" anchor="t" anchorCtr="0">
            <a:noAutofit/>
          </a:bodyPr>
          <a:lstStyle/>
          <a:p>
            <a:pPr marL="0" marR="0" lvl="0" indent="0" algn="l" rtl="0">
              <a:lnSpc>
                <a:spcPct val="100000"/>
              </a:lnSpc>
              <a:spcBef>
                <a:spcPts val="0"/>
              </a:spcBef>
              <a:spcAft>
                <a:spcPts val="0"/>
              </a:spcAft>
              <a:buClr>
                <a:srgbClr val="000000"/>
              </a:buClr>
              <a:buSzPts val="816"/>
              <a:buFont typeface="Arial"/>
              <a:buNone/>
            </a:pPr>
            <a:r>
              <a:rPr lang="en-US" sz="816" b="1" i="1" u="none" strike="noStrike" cap="none">
                <a:solidFill>
                  <a:srgbClr val="000000"/>
                </a:solidFill>
                <a:latin typeface="Lato"/>
                <a:ea typeface="Lato"/>
                <a:cs typeface="Lato"/>
                <a:sym typeface="Lato"/>
              </a:rPr>
              <a:t> </a:t>
            </a:r>
            <a:r>
              <a:rPr lang="en-US" sz="748" b="1" i="1" u="none" strike="noStrike" cap="none">
                <a:solidFill>
                  <a:srgbClr val="000000"/>
                </a:solidFill>
                <a:latin typeface="Lato"/>
                <a:ea typeface="Lato"/>
                <a:cs typeface="Lato"/>
                <a:sym typeface="Lato"/>
              </a:rPr>
              <a:t>Cost Structure</a:t>
            </a:r>
            <a:endParaRPr sz="1400" b="0" i="0" u="none" strike="noStrike" cap="none">
              <a:solidFill>
                <a:srgbClr val="000000"/>
              </a:solidFill>
              <a:latin typeface="Arial"/>
              <a:ea typeface="Arial"/>
              <a:cs typeface="Arial"/>
              <a:sym typeface="Arial"/>
            </a:endParaRPr>
          </a:p>
        </p:txBody>
      </p:sp>
      <p:sp>
        <p:nvSpPr>
          <p:cNvPr id="88" name="Google Shape;88;p3"/>
          <p:cNvSpPr/>
          <p:nvPr/>
        </p:nvSpPr>
        <p:spPr>
          <a:xfrm>
            <a:off x="1119547" y="800461"/>
            <a:ext cx="1380900" cy="2874900"/>
          </a:xfrm>
          <a:prstGeom prst="rect">
            <a:avLst/>
          </a:prstGeom>
          <a:noFill/>
          <a:ln w="36000" cap="flat" cmpd="sng">
            <a:solidFill>
              <a:srgbClr val="808080"/>
            </a:solidFill>
            <a:prstDash val="solid"/>
            <a:round/>
            <a:headEnd type="none" w="sm" len="sm"/>
            <a:tailEnd type="none" w="sm" len="sm"/>
          </a:ln>
        </p:spPr>
        <p:txBody>
          <a:bodyPr spcFirstLastPara="1" wrap="square" lIns="18325" tIns="10700" rIns="18325" bIns="10700" anchor="t" anchorCtr="0">
            <a:noAutofit/>
          </a:bodyPr>
          <a:lstStyle/>
          <a:p>
            <a:pPr marL="0" marR="0" lvl="0" indent="0" algn="l" rtl="0">
              <a:lnSpc>
                <a:spcPct val="100000"/>
              </a:lnSpc>
              <a:spcBef>
                <a:spcPts val="0"/>
              </a:spcBef>
              <a:spcAft>
                <a:spcPts val="0"/>
              </a:spcAft>
              <a:buClr>
                <a:srgbClr val="000000"/>
              </a:buClr>
              <a:buSzPts val="816"/>
              <a:buFont typeface="Arial"/>
              <a:buNone/>
            </a:pPr>
            <a:r>
              <a:rPr lang="en-US" sz="816" b="1" i="1" u="none" strike="noStrike" cap="none" dirty="0">
                <a:solidFill>
                  <a:srgbClr val="000000"/>
                </a:solidFill>
                <a:latin typeface="Lato"/>
                <a:ea typeface="Lato"/>
                <a:cs typeface="Lato"/>
                <a:sym typeface="Lato"/>
              </a:rPr>
              <a:t>Key Partners</a:t>
            </a:r>
            <a:r>
              <a:rPr lang="en-US" sz="748" b="1" i="1" u="none" strike="noStrike" cap="none" dirty="0">
                <a:solidFill>
                  <a:srgbClr val="000000"/>
                </a:solidFill>
                <a:latin typeface="Lato"/>
                <a:ea typeface="Lato"/>
                <a:cs typeface="Lato"/>
                <a:sym typeface="Lato"/>
              </a:rPr>
              <a:t> </a:t>
            </a:r>
            <a:endParaRPr sz="1400" b="0" i="0" u="none" strike="noStrike" cap="none" dirty="0">
              <a:solidFill>
                <a:srgbClr val="000000"/>
              </a:solidFill>
              <a:latin typeface="Arial"/>
              <a:ea typeface="Arial"/>
              <a:cs typeface="Arial"/>
              <a:sym typeface="Arial"/>
            </a:endParaRPr>
          </a:p>
        </p:txBody>
      </p:sp>
      <p:sp>
        <p:nvSpPr>
          <p:cNvPr id="89" name="Google Shape;89;p3"/>
          <p:cNvSpPr/>
          <p:nvPr/>
        </p:nvSpPr>
        <p:spPr>
          <a:xfrm>
            <a:off x="2502212" y="800461"/>
            <a:ext cx="1380900" cy="1336500"/>
          </a:xfrm>
          <a:prstGeom prst="rect">
            <a:avLst/>
          </a:prstGeom>
          <a:noFill/>
          <a:ln w="36000" cap="flat" cmpd="sng">
            <a:solidFill>
              <a:srgbClr val="808080"/>
            </a:solidFill>
            <a:prstDash val="solid"/>
            <a:round/>
            <a:headEnd type="none" w="sm" len="sm"/>
            <a:tailEnd type="none" w="sm" len="sm"/>
          </a:ln>
        </p:spPr>
        <p:txBody>
          <a:bodyPr spcFirstLastPara="1" wrap="square" lIns="18325" tIns="10700" rIns="18325" bIns="10700" anchor="t" anchorCtr="0">
            <a:noAutofit/>
          </a:bodyPr>
          <a:lstStyle/>
          <a:p>
            <a:pPr marL="0" marR="0" lvl="0" indent="0" algn="l" rtl="0">
              <a:lnSpc>
                <a:spcPct val="100000"/>
              </a:lnSpc>
              <a:spcBef>
                <a:spcPts val="0"/>
              </a:spcBef>
              <a:spcAft>
                <a:spcPts val="0"/>
              </a:spcAft>
              <a:buClr>
                <a:srgbClr val="000000"/>
              </a:buClr>
              <a:buSzPts val="816"/>
              <a:buFont typeface="Arial"/>
              <a:buNone/>
            </a:pPr>
            <a:r>
              <a:rPr lang="en-US" sz="816" b="1" i="1" u="none" strike="noStrike" cap="none" dirty="0">
                <a:solidFill>
                  <a:srgbClr val="000000"/>
                </a:solidFill>
                <a:latin typeface="Lato"/>
                <a:ea typeface="Lato"/>
                <a:cs typeface="Lato"/>
                <a:sym typeface="Lato"/>
              </a:rPr>
              <a:t>Key Activities</a:t>
            </a:r>
            <a:endParaRPr sz="1400" b="0" i="0" u="none" strike="noStrike" cap="none" dirty="0">
              <a:solidFill>
                <a:srgbClr val="000000"/>
              </a:solidFill>
              <a:latin typeface="Arial"/>
              <a:ea typeface="Arial"/>
              <a:cs typeface="Arial"/>
              <a:sym typeface="Arial"/>
            </a:endParaRPr>
          </a:p>
        </p:txBody>
      </p:sp>
      <p:sp>
        <p:nvSpPr>
          <p:cNvPr id="90" name="Google Shape;90;p3"/>
          <p:cNvSpPr/>
          <p:nvPr/>
        </p:nvSpPr>
        <p:spPr>
          <a:xfrm>
            <a:off x="3886467" y="800461"/>
            <a:ext cx="1380900" cy="2874900"/>
          </a:xfrm>
          <a:prstGeom prst="rect">
            <a:avLst/>
          </a:prstGeom>
          <a:noFill/>
          <a:ln w="36000" cap="flat" cmpd="sng">
            <a:solidFill>
              <a:srgbClr val="808080"/>
            </a:solidFill>
            <a:prstDash val="solid"/>
            <a:round/>
            <a:headEnd type="none" w="sm" len="sm"/>
            <a:tailEnd type="none" w="sm" len="sm"/>
          </a:ln>
        </p:spPr>
        <p:txBody>
          <a:bodyPr spcFirstLastPara="1" wrap="square" lIns="18325" tIns="10700" rIns="18325" bIns="10700" anchor="t" anchorCtr="0">
            <a:noAutofit/>
          </a:bodyPr>
          <a:lstStyle/>
          <a:p>
            <a:pPr marL="0" marR="0" lvl="0" indent="0" algn="l" rtl="0">
              <a:lnSpc>
                <a:spcPct val="100000"/>
              </a:lnSpc>
              <a:spcBef>
                <a:spcPts val="0"/>
              </a:spcBef>
              <a:spcAft>
                <a:spcPts val="0"/>
              </a:spcAft>
              <a:buClr>
                <a:srgbClr val="000000"/>
              </a:buClr>
              <a:buSzPts val="748"/>
              <a:buFont typeface="Arial"/>
              <a:buNone/>
            </a:pPr>
            <a:r>
              <a:rPr lang="en-US" sz="748" b="1" i="1" u="none" strike="noStrike" cap="none" dirty="0">
                <a:solidFill>
                  <a:srgbClr val="000000"/>
                </a:solidFill>
                <a:latin typeface="Lato"/>
                <a:ea typeface="Lato"/>
                <a:cs typeface="Lato"/>
                <a:sym typeface="Lato"/>
              </a:rPr>
              <a:t>Value Proposition </a:t>
            </a:r>
            <a:endParaRPr sz="1400" b="0" i="0" u="none" strike="noStrike" cap="none" dirty="0">
              <a:solidFill>
                <a:srgbClr val="000000"/>
              </a:solidFill>
              <a:latin typeface="Arial"/>
              <a:ea typeface="Arial"/>
              <a:cs typeface="Arial"/>
              <a:sym typeface="Arial"/>
            </a:endParaRPr>
          </a:p>
        </p:txBody>
      </p:sp>
      <p:sp>
        <p:nvSpPr>
          <p:cNvPr id="91" name="Google Shape;91;p3"/>
          <p:cNvSpPr/>
          <p:nvPr/>
        </p:nvSpPr>
        <p:spPr>
          <a:xfrm>
            <a:off x="6738401" y="800461"/>
            <a:ext cx="1283400" cy="2874900"/>
          </a:xfrm>
          <a:prstGeom prst="rect">
            <a:avLst/>
          </a:prstGeom>
          <a:noFill/>
          <a:ln w="36000" cap="flat" cmpd="sng">
            <a:solidFill>
              <a:srgbClr val="808080"/>
            </a:solidFill>
            <a:prstDash val="solid"/>
            <a:round/>
            <a:headEnd type="none" w="sm" len="sm"/>
            <a:tailEnd type="none" w="sm" len="sm"/>
          </a:ln>
        </p:spPr>
        <p:txBody>
          <a:bodyPr spcFirstLastPara="1" wrap="square" lIns="18325" tIns="10700" rIns="18325" bIns="10700" anchor="t" anchorCtr="0">
            <a:noAutofit/>
          </a:bodyPr>
          <a:lstStyle/>
          <a:p>
            <a:pPr marL="0" marR="0" lvl="0" indent="0" algn="l" rtl="0">
              <a:lnSpc>
                <a:spcPct val="100000"/>
              </a:lnSpc>
              <a:spcBef>
                <a:spcPts val="0"/>
              </a:spcBef>
              <a:spcAft>
                <a:spcPts val="0"/>
              </a:spcAft>
              <a:buClr>
                <a:srgbClr val="000000"/>
              </a:buClr>
              <a:buSzPts val="748"/>
              <a:buFont typeface="Arial"/>
              <a:buNone/>
            </a:pPr>
            <a:r>
              <a:rPr lang="en-US" sz="748" b="1" i="1" u="none" strike="noStrike" cap="none">
                <a:solidFill>
                  <a:srgbClr val="000000"/>
                </a:solidFill>
                <a:latin typeface="Lato"/>
                <a:ea typeface="Lato"/>
                <a:cs typeface="Lato"/>
                <a:sym typeface="Lato"/>
              </a:rPr>
              <a:t>Customer Segments</a:t>
            </a:r>
            <a:endParaRPr sz="1400" b="0" i="0" u="none" strike="noStrike" cap="none">
              <a:solidFill>
                <a:srgbClr val="000000"/>
              </a:solidFill>
              <a:latin typeface="Arial"/>
              <a:ea typeface="Arial"/>
              <a:cs typeface="Arial"/>
              <a:sym typeface="Arial"/>
            </a:endParaRPr>
          </a:p>
        </p:txBody>
      </p:sp>
      <p:sp>
        <p:nvSpPr>
          <p:cNvPr id="92" name="Google Shape;92;p3"/>
          <p:cNvSpPr/>
          <p:nvPr/>
        </p:nvSpPr>
        <p:spPr>
          <a:xfrm>
            <a:off x="2501662" y="2136872"/>
            <a:ext cx="1380900" cy="1538400"/>
          </a:xfrm>
          <a:prstGeom prst="rect">
            <a:avLst/>
          </a:prstGeom>
          <a:noFill/>
          <a:ln w="36000" cap="flat" cmpd="sng">
            <a:solidFill>
              <a:srgbClr val="808080"/>
            </a:solidFill>
            <a:prstDash val="solid"/>
            <a:round/>
            <a:headEnd type="none" w="sm" len="sm"/>
            <a:tailEnd type="none" w="sm" len="sm"/>
          </a:ln>
        </p:spPr>
        <p:txBody>
          <a:bodyPr spcFirstLastPara="1" wrap="square" lIns="18325" tIns="10700" rIns="18325" bIns="10700" anchor="t" anchorCtr="0">
            <a:noAutofit/>
          </a:bodyPr>
          <a:lstStyle/>
          <a:p>
            <a:pPr marL="0" marR="0" lvl="0" indent="0" algn="l" rtl="0">
              <a:lnSpc>
                <a:spcPct val="100000"/>
              </a:lnSpc>
              <a:spcBef>
                <a:spcPts val="0"/>
              </a:spcBef>
              <a:spcAft>
                <a:spcPts val="0"/>
              </a:spcAft>
              <a:buClr>
                <a:srgbClr val="000000"/>
              </a:buClr>
              <a:buSzPts val="816"/>
              <a:buFont typeface="Arial"/>
              <a:buNone/>
            </a:pPr>
            <a:r>
              <a:rPr lang="en-US" sz="816" b="1" i="1" u="none" strike="noStrike" cap="none">
                <a:solidFill>
                  <a:srgbClr val="000000"/>
                </a:solidFill>
                <a:latin typeface="Lato"/>
                <a:ea typeface="Lato"/>
                <a:cs typeface="Lato"/>
                <a:sym typeface="Lato"/>
              </a:rPr>
              <a:t>Key Resources</a:t>
            </a:r>
            <a:r>
              <a:rPr lang="en-US" sz="748" b="1" i="1" u="none" strike="noStrike" cap="none">
                <a:solidFill>
                  <a:srgbClr val="000000"/>
                </a:solidFill>
                <a:latin typeface="Lato"/>
                <a:ea typeface="Lato"/>
                <a:cs typeface="Lato"/>
                <a:sym typeface="Lato"/>
              </a:rPr>
              <a:t> </a:t>
            </a:r>
            <a:endParaRPr sz="1400" b="0" i="0" u="none" strike="noStrike" cap="none">
              <a:solidFill>
                <a:srgbClr val="000000"/>
              </a:solidFill>
              <a:latin typeface="Arial"/>
              <a:ea typeface="Arial"/>
              <a:cs typeface="Arial"/>
              <a:sym typeface="Arial"/>
            </a:endParaRPr>
          </a:p>
        </p:txBody>
      </p:sp>
      <p:sp>
        <p:nvSpPr>
          <p:cNvPr id="93" name="Google Shape;93;p3"/>
          <p:cNvSpPr/>
          <p:nvPr/>
        </p:nvSpPr>
        <p:spPr>
          <a:xfrm>
            <a:off x="5266808" y="800461"/>
            <a:ext cx="1471800" cy="1328700"/>
          </a:xfrm>
          <a:prstGeom prst="rect">
            <a:avLst/>
          </a:prstGeom>
          <a:noFill/>
          <a:ln w="36000" cap="flat" cmpd="sng">
            <a:solidFill>
              <a:srgbClr val="808080"/>
            </a:solidFill>
            <a:prstDash val="solid"/>
            <a:round/>
            <a:headEnd type="none" w="sm" len="sm"/>
            <a:tailEnd type="none" w="sm" len="sm"/>
          </a:ln>
        </p:spPr>
        <p:txBody>
          <a:bodyPr spcFirstLastPara="1" wrap="square" lIns="18325" tIns="10700" rIns="18325" bIns="10700" anchor="t" anchorCtr="0">
            <a:noAutofit/>
          </a:bodyPr>
          <a:lstStyle/>
          <a:p>
            <a:pPr marL="0" marR="0" lvl="0" indent="0" algn="l" rtl="0">
              <a:lnSpc>
                <a:spcPct val="100000"/>
              </a:lnSpc>
              <a:spcBef>
                <a:spcPts val="0"/>
              </a:spcBef>
              <a:spcAft>
                <a:spcPts val="0"/>
              </a:spcAft>
              <a:buClr>
                <a:srgbClr val="000000"/>
              </a:buClr>
              <a:buSzPts val="816"/>
              <a:buFont typeface="Arial"/>
              <a:buNone/>
            </a:pPr>
            <a:r>
              <a:rPr lang="en-US" sz="816" b="1" i="1" u="none" strike="noStrike" cap="none">
                <a:solidFill>
                  <a:srgbClr val="000000"/>
                </a:solidFill>
                <a:latin typeface="Lato"/>
                <a:ea typeface="Lato"/>
                <a:cs typeface="Lato"/>
                <a:sym typeface="Lato"/>
              </a:rPr>
              <a:t> Customer Relationships</a:t>
            </a:r>
            <a:endParaRPr sz="1400" b="0" i="0" u="none" strike="noStrike" cap="none">
              <a:solidFill>
                <a:srgbClr val="000000"/>
              </a:solidFill>
              <a:latin typeface="Arial"/>
              <a:ea typeface="Arial"/>
              <a:cs typeface="Arial"/>
              <a:sym typeface="Arial"/>
            </a:endParaRPr>
          </a:p>
        </p:txBody>
      </p:sp>
      <p:sp>
        <p:nvSpPr>
          <p:cNvPr id="94" name="Google Shape;94;p3"/>
          <p:cNvSpPr/>
          <p:nvPr/>
        </p:nvSpPr>
        <p:spPr>
          <a:xfrm>
            <a:off x="5266808" y="2129025"/>
            <a:ext cx="1471800" cy="1546200"/>
          </a:xfrm>
          <a:prstGeom prst="rect">
            <a:avLst/>
          </a:prstGeom>
          <a:noFill/>
          <a:ln w="36000" cap="flat" cmpd="sng">
            <a:solidFill>
              <a:srgbClr val="808080"/>
            </a:solidFill>
            <a:prstDash val="solid"/>
            <a:round/>
            <a:headEnd type="none" w="sm" len="sm"/>
            <a:tailEnd type="none" w="sm" len="sm"/>
          </a:ln>
        </p:spPr>
        <p:txBody>
          <a:bodyPr spcFirstLastPara="1" wrap="square" lIns="18325" tIns="10700" rIns="18325" bIns="10700" anchor="t" anchorCtr="0">
            <a:noAutofit/>
          </a:bodyPr>
          <a:lstStyle/>
          <a:p>
            <a:pPr marL="0" marR="0" lvl="0" indent="0" algn="l" rtl="0">
              <a:lnSpc>
                <a:spcPct val="100000"/>
              </a:lnSpc>
              <a:spcBef>
                <a:spcPts val="0"/>
              </a:spcBef>
              <a:spcAft>
                <a:spcPts val="0"/>
              </a:spcAft>
              <a:buClr>
                <a:srgbClr val="000000"/>
              </a:buClr>
              <a:buSzPts val="816"/>
              <a:buFont typeface="Arial"/>
              <a:buNone/>
            </a:pPr>
            <a:r>
              <a:rPr lang="en-US" sz="816" b="1" i="1" u="none" strike="noStrike" cap="none">
                <a:solidFill>
                  <a:srgbClr val="808080"/>
                </a:solidFill>
                <a:latin typeface="Lato"/>
                <a:ea typeface="Lato"/>
                <a:cs typeface="Lato"/>
                <a:sym typeface="Lato"/>
              </a:rPr>
              <a:t> </a:t>
            </a:r>
            <a:r>
              <a:rPr lang="en-US" sz="816" b="1" i="1" u="none" strike="noStrike" cap="none">
                <a:solidFill>
                  <a:srgbClr val="000000"/>
                </a:solidFill>
                <a:latin typeface="Lato"/>
                <a:ea typeface="Lato"/>
                <a:cs typeface="Lato"/>
                <a:sym typeface="Lato"/>
              </a:rPr>
              <a:t>C</a:t>
            </a:r>
            <a:r>
              <a:rPr lang="en-US" sz="748" b="1" i="1" u="none" strike="noStrike" cap="none">
                <a:solidFill>
                  <a:srgbClr val="000000"/>
                </a:solidFill>
                <a:latin typeface="Lato"/>
                <a:ea typeface="Lato"/>
                <a:cs typeface="Lato"/>
                <a:sym typeface="Lato"/>
              </a:rPr>
              <a:t>hannels </a:t>
            </a:r>
            <a:endParaRPr sz="1400" b="0" i="0" u="none" strike="noStrike" cap="none">
              <a:solidFill>
                <a:srgbClr val="000000"/>
              </a:solidFill>
              <a:latin typeface="Arial"/>
              <a:ea typeface="Arial"/>
              <a:cs typeface="Arial"/>
              <a:sym typeface="Arial"/>
            </a:endParaRPr>
          </a:p>
        </p:txBody>
      </p:sp>
      <p:sp>
        <p:nvSpPr>
          <p:cNvPr id="95" name="Google Shape;95;p3"/>
          <p:cNvSpPr txBox="1"/>
          <p:nvPr/>
        </p:nvSpPr>
        <p:spPr>
          <a:xfrm>
            <a:off x="1146607" y="966110"/>
            <a:ext cx="1296900" cy="502500"/>
          </a:xfrm>
          <a:prstGeom prst="rect">
            <a:avLst/>
          </a:prstGeom>
          <a:noFill/>
          <a:ln>
            <a:noFill/>
          </a:ln>
        </p:spPr>
        <p:txBody>
          <a:bodyPr spcFirstLastPara="1" wrap="square" lIns="15275" tIns="7625" rIns="15275" bIns="7625" anchor="t" anchorCtr="0">
            <a:noAutofit/>
          </a:bodyPr>
          <a:lstStyle/>
          <a:p>
            <a:pPr marL="0" marR="0" lvl="0" indent="0" algn="l" rtl="0">
              <a:lnSpc>
                <a:spcPct val="100000"/>
              </a:lnSpc>
              <a:spcBef>
                <a:spcPts val="0"/>
              </a:spcBef>
              <a:spcAft>
                <a:spcPts val="0"/>
              </a:spcAft>
              <a:buClr>
                <a:srgbClr val="000000"/>
              </a:buClr>
              <a:buSzPts val="476"/>
              <a:buFont typeface="Arial"/>
              <a:buNone/>
            </a:pPr>
            <a:r>
              <a:rPr lang="en-US" sz="476" b="0" i="0" u="none" strike="noStrike" cap="none">
                <a:solidFill>
                  <a:srgbClr val="000000"/>
                </a:solidFill>
                <a:latin typeface="Lato"/>
                <a:ea typeface="Lato"/>
                <a:cs typeface="Lato"/>
                <a:sym typeface="Lato"/>
              </a:rPr>
              <a:t>Top Partners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p:txBody>
      </p:sp>
      <p:sp>
        <p:nvSpPr>
          <p:cNvPr id="96" name="Google Shape;96;p3"/>
          <p:cNvSpPr txBox="1"/>
          <p:nvPr/>
        </p:nvSpPr>
        <p:spPr>
          <a:xfrm>
            <a:off x="2527670" y="962520"/>
            <a:ext cx="1358700" cy="258900"/>
          </a:xfrm>
          <a:prstGeom prst="rect">
            <a:avLst/>
          </a:prstGeom>
          <a:noFill/>
          <a:ln>
            <a:noFill/>
          </a:ln>
        </p:spPr>
        <p:txBody>
          <a:bodyPr spcFirstLastPara="1" wrap="square" lIns="15275" tIns="7625" rIns="15275" bIns="7625" anchor="t" anchorCtr="0">
            <a:noAutofit/>
          </a:bodyPr>
          <a:lstStyle/>
          <a:p>
            <a:pPr marL="0" marR="0" lvl="0" indent="0" algn="l" rtl="0">
              <a:lnSpc>
                <a:spcPct val="100000"/>
              </a:lnSpc>
              <a:spcBef>
                <a:spcPts val="0"/>
              </a:spcBef>
              <a:spcAft>
                <a:spcPts val="0"/>
              </a:spcAft>
              <a:buClr>
                <a:srgbClr val="000000"/>
              </a:buClr>
              <a:buSzPts val="476"/>
              <a:buFont typeface="Arial"/>
              <a:buNone/>
            </a:pPr>
            <a:r>
              <a:rPr lang="en-US" sz="476" b="1" i="0" u="none" strike="noStrike" cap="none" dirty="0">
                <a:solidFill>
                  <a:srgbClr val="000000"/>
                </a:solidFill>
                <a:latin typeface="Lato"/>
                <a:ea typeface="Lato"/>
                <a:cs typeface="Lato"/>
                <a:sym typeface="Lato"/>
              </a:rPr>
              <a:t>Top Activities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76"/>
              <a:buFont typeface="Arial"/>
              <a:buNone/>
            </a:pPr>
            <a:endParaRPr sz="476" b="0" i="0" u="none" strike="noStrike" cap="none" dirty="0">
              <a:solidFill>
                <a:srgbClr val="000000"/>
              </a:solidFill>
              <a:latin typeface="Lato"/>
              <a:ea typeface="Lato"/>
              <a:cs typeface="Lato"/>
              <a:sym typeface="Lato"/>
            </a:endParaRPr>
          </a:p>
          <a:p>
            <a:pPr marL="77678" marR="0" lvl="0" indent="-47451" algn="l" rtl="0">
              <a:lnSpc>
                <a:spcPct val="100000"/>
              </a:lnSpc>
              <a:spcBef>
                <a:spcPts val="0"/>
              </a:spcBef>
              <a:spcAft>
                <a:spcPts val="0"/>
              </a:spcAft>
              <a:buClr>
                <a:srgbClr val="000000"/>
              </a:buClr>
              <a:buSzPts val="476"/>
              <a:buFont typeface="Arial"/>
              <a:buNone/>
            </a:pPr>
            <a:endParaRPr sz="476" b="0" i="1" u="none" strike="noStrike" cap="none" dirty="0">
              <a:solidFill>
                <a:srgbClr val="000000"/>
              </a:solidFill>
              <a:latin typeface="Lato"/>
              <a:ea typeface="Lato"/>
              <a:cs typeface="Lato"/>
              <a:sym typeface="Lato"/>
            </a:endParaRPr>
          </a:p>
        </p:txBody>
      </p:sp>
      <p:sp>
        <p:nvSpPr>
          <p:cNvPr id="97" name="Google Shape;97;p3"/>
          <p:cNvSpPr txBox="1"/>
          <p:nvPr/>
        </p:nvSpPr>
        <p:spPr>
          <a:xfrm>
            <a:off x="3914173" y="962520"/>
            <a:ext cx="1306200" cy="502500"/>
          </a:xfrm>
          <a:prstGeom prst="rect">
            <a:avLst/>
          </a:prstGeom>
          <a:noFill/>
          <a:ln>
            <a:noFill/>
          </a:ln>
        </p:spPr>
        <p:txBody>
          <a:bodyPr spcFirstLastPara="1" wrap="square" lIns="15275" tIns="7625" rIns="15275" bIns="7625" anchor="t" anchorCtr="0">
            <a:noAutofit/>
          </a:bodyPr>
          <a:lstStyle/>
          <a:p>
            <a:pPr marL="0" marR="0" lvl="0" indent="0" algn="l" rtl="0">
              <a:lnSpc>
                <a:spcPct val="100000"/>
              </a:lnSpc>
              <a:spcBef>
                <a:spcPts val="0"/>
              </a:spcBef>
              <a:spcAft>
                <a:spcPts val="0"/>
              </a:spcAft>
              <a:buClr>
                <a:srgbClr val="000000"/>
              </a:buClr>
              <a:buSzPts val="476"/>
              <a:buFont typeface="Arial"/>
              <a:buNone/>
            </a:pPr>
            <a:r>
              <a:rPr lang="en-US" sz="476" b="0" i="1" u="none" strike="noStrike" cap="none" dirty="0">
                <a:solidFill>
                  <a:srgbClr val="000000"/>
                </a:solidFill>
                <a:latin typeface="Lato"/>
                <a:ea typeface="Lato"/>
                <a:cs typeface="Lato"/>
                <a:sym typeface="Lato"/>
              </a:rPr>
              <a:t>Value Proposition</a:t>
            </a:r>
            <a:endParaRPr sz="476" b="0" i="1"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476"/>
              <a:buFont typeface="Arial"/>
              <a:buNone/>
            </a:pPr>
            <a:endParaRPr sz="476" b="0" i="1" u="none" strike="noStrike" cap="none" dirty="0">
              <a:solidFill>
                <a:srgbClr val="000000"/>
              </a:solidFill>
              <a:latin typeface="Lato"/>
              <a:ea typeface="Lato"/>
              <a:cs typeface="Lato"/>
              <a:sym typeface="Lato"/>
            </a:endParaRPr>
          </a:p>
        </p:txBody>
      </p:sp>
      <p:sp>
        <p:nvSpPr>
          <p:cNvPr id="98" name="Google Shape;98;p3"/>
          <p:cNvSpPr txBox="1"/>
          <p:nvPr/>
        </p:nvSpPr>
        <p:spPr>
          <a:xfrm>
            <a:off x="2527670" y="2295038"/>
            <a:ext cx="1355100" cy="502500"/>
          </a:xfrm>
          <a:prstGeom prst="rect">
            <a:avLst/>
          </a:prstGeom>
          <a:noFill/>
          <a:ln>
            <a:noFill/>
          </a:ln>
        </p:spPr>
        <p:txBody>
          <a:bodyPr spcFirstLastPara="1" wrap="square" lIns="15275" tIns="7625" rIns="15275" bIns="7625" anchor="t" anchorCtr="0">
            <a:noAutofit/>
          </a:bodyPr>
          <a:lstStyle/>
          <a:p>
            <a:pPr marL="0" marR="0" lvl="0" indent="0" algn="l" rtl="0">
              <a:lnSpc>
                <a:spcPct val="100000"/>
              </a:lnSpc>
              <a:spcBef>
                <a:spcPts val="0"/>
              </a:spcBef>
              <a:spcAft>
                <a:spcPts val="0"/>
              </a:spcAft>
              <a:buClr>
                <a:srgbClr val="000000"/>
              </a:buClr>
              <a:buSzPts val="476"/>
              <a:buFont typeface="Arial"/>
              <a:buNone/>
            </a:pPr>
            <a:r>
              <a:rPr lang="en-US" sz="476" b="1" i="1" u="none" strike="noStrike" cap="none">
                <a:solidFill>
                  <a:srgbClr val="000000"/>
                </a:solidFill>
                <a:latin typeface="Lato"/>
                <a:ea typeface="Lato"/>
                <a:cs typeface="Lato"/>
                <a:sym typeface="Lato"/>
              </a:rPr>
              <a:t>Top Resources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476"/>
              <a:buFont typeface="Arial"/>
              <a:buNone/>
            </a:pPr>
            <a:r>
              <a:rPr lang="en-US" sz="476" b="0" i="1" u="none" strike="noStrike" cap="none">
                <a:solidFill>
                  <a:srgbClr val="000000"/>
                </a:solidFill>
                <a:latin typeface="Lato"/>
                <a:ea typeface="Lato"/>
                <a:cs typeface="Lato"/>
                <a:sym typeface="Lato"/>
              </a:rPr>
              <a:t>			</a:t>
            </a:r>
            <a:endParaRPr sz="476" b="0" i="1" u="none" strike="noStrike" cap="none">
              <a:solidFill>
                <a:srgbClr val="000000"/>
              </a:solidFill>
              <a:latin typeface="Lato"/>
              <a:ea typeface="Lato"/>
              <a:cs typeface="Lato"/>
              <a:sym typeface="Lato"/>
            </a:endParaRPr>
          </a:p>
        </p:txBody>
      </p:sp>
      <p:sp>
        <p:nvSpPr>
          <p:cNvPr id="99" name="Google Shape;99;p3"/>
          <p:cNvSpPr txBox="1"/>
          <p:nvPr/>
        </p:nvSpPr>
        <p:spPr>
          <a:xfrm>
            <a:off x="5298734" y="966111"/>
            <a:ext cx="1408800" cy="177900"/>
          </a:xfrm>
          <a:prstGeom prst="rect">
            <a:avLst/>
          </a:prstGeom>
          <a:noFill/>
          <a:ln>
            <a:noFill/>
          </a:ln>
        </p:spPr>
        <p:txBody>
          <a:bodyPr spcFirstLastPara="1" wrap="square" lIns="15275" tIns="7625" rIns="15275" bIns="7625" anchor="t" anchorCtr="0">
            <a:noAutofit/>
          </a:bodyPr>
          <a:lstStyle/>
          <a:p>
            <a:pPr marL="0" marR="0" lvl="0" indent="0" algn="l" rtl="0">
              <a:lnSpc>
                <a:spcPct val="100000"/>
              </a:lnSpc>
              <a:spcBef>
                <a:spcPts val="0"/>
              </a:spcBef>
              <a:spcAft>
                <a:spcPts val="0"/>
              </a:spcAft>
              <a:buClr>
                <a:srgbClr val="000000"/>
              </a:buClr>
              <a:buSzPts val="476"/>
              <a:buFont typeface="Arial"/>
              <a:buNone/>
            </a:pPr>
            <a:r>
              <a:rPr lang="en-US" sz="476" b="1" i="1" u="none" strike="noStrike" cap="none">
                <a:solidFill>
                  <a:srgbClr val="000000"/>
                </a:solidFill>
                <a:latin typeface="Lato"/>
                <a:ea typeface="Lato"/>
                <a:cs typeface="Lato"/>
                <a:sym typeface="Lato"/>
              </a:rPr>
              <a:t>Describe</a:t>
            </a:r>
            <a:endParaRPr sz="476" b="0" i="1" u="none" strike="noStrike" cap="none">
              <a:solidFill>
                <a:srgbClr val="000000"/>
              </a:solidFill>
              <a:latin typeface="Lato"/>
              <a:ea typeface="Lato"/>
              <a:cs typeface="Lato"/>
              <a:sym typeface="Lato"/>
            </a:endParaRPr>
          </a:p>
        </p:txBody>
      </p:sp>
      <p:sp>
        <p:nvSpPr>
          <p:cNvPr id="100" name="Google Shape;100;p3"/>
          <p:cNvSpPr txBox="1"/>
          <p:nvPr/>
        </p:nvSpPr>
        <p:spPr>
          <a:xfrm>
            <a:off x="6760476" y="966110"/>
            <a:ext cx="1261500" cy="1267800"/>
          </a:xfrm>
          <a:prstGeom prst="rect">
            <a:avLst/>
          </a:prstGeom>
          <a:noFill/>
          <a:ln>
            <a:noFill/>
          </a:ln>
        </p:spPr>
        <p:txBody>
          <a:bodyPr spcFirstLastPara="1" wrap="square" lIns="15275" tIns="7625" rIns="15275" bIns="7625" anchor="t" anchorCtr="0">
            <a:noAutofit/>
          </a:bodyPr>
          <a:lstStyle/>
          <a:p>
            <a:pPr marL="0" marR="0" lvl="0" indent="0"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476"/>
              <a:buFont typeface="Arial"/>
              <a:buNone/>
            </a:pPr>
            <a:r>
              <a:rPr lang="en-US" sz="476" b="1" i="1" u="none" strike="noStrike" cap="none">
                <a:solidFill>
                  <a:srgbClr val="000000"/>
                </a:solidFill>
                <a:latin typeface="Lato"/>
                <a:ea typeface="Lato"/>
                <a:cs typeface="Lato"/>
                <a:sym typeface="Lato"/>
              </a:rPr>
              <a:t>Primary</a:t>
            </a:r>
            <a:endParaRPr sz="1400" b="0" i="0" u="none" strike="noStrike" cap="none">
              <a:solidFill>
                <a:srgbClr val="000000"/>
              </a:solidFill>
              <a:latin typeface="Arial"/>
              <a:ea typeface="Arial"/>
              <a:cs typeface="Arial"/>
              <a:sym typeface="Arial"/>
            </a:endParaRPr>
          </a:p>
          <a:p>
            <a:pPr marL="77678" marR="0" lvl="0" indent="-47451"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77678" marR="0" lvl="0" indent="-47451"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476"/>
              <a:buFont typeface="Arial"/>
              <a:buNone/>
            </a:pPr>
            <a:endParaRPr sz="476"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04"/>
              <a:buFont typeface="Arial"/>
              <a:buNone/>
            </a:pPr>
            <a:endParaRPr sz="204" b="0" i="1" u="none" strike="noStrike" cap="none">
              <a:solidFill>
                <a:srgbClr val="CCCCCC"/>
              </a:solidFill>
              <a:latin typeface="Lato"/>
              <a:ea typeface="Lato"/>
              <a:cs typeface="Lato"/>
              <a:sym typeface="Lato"/>
            </a:endParaRPr>
          </a:p>
        </p:txBody>
      </p:sp>
      <p:pic>
        <p:nvPicPr>
          <p:cNvPr id="21" name="Picture 20">
            <a:extLst>
              <a:ext uri="{FF2B5EF4-FFF2-40B4-BE49-F238E27FC236}">
                <a16:creationId xmlns:a16="http://schemas.microsoft.com/office/drawing/2014/main" id="{A66D3BB7-B8D4-E949-B6CD-E079C2C47681}"/>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1"/>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Competition</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378" name="Google Shape;378;p31"/>
          <p:cNvSpPr/>
          <p:nvPr/>
        </p:nvSpPr>
        <p:spPr>
          <a:xfrm>
            <a:off x="680275" y="1027800"/>
            <a:ext cx="4585200" cy="2251500"/>
          </a:xfrm>
          <a:prstGeom prst="rect">
            <a:avLst/>
          </a:prstGeom>
          <a:noFill/>
          <a:ln>
            <a:noFill/>
          </a:ln>
        </p:spPr>
        <p:txBody>
          <a:bodyPr spcFirstLastPara="1" wrap="square" lIns="38100" tIns="38100" rIns="38100" bIns="38100" anchor="t" anchorCtr="0">
            <a:noAutofit/>
          </a:bodyPr>
          <a:lstStyle/>
          <a:p>
            <a:pPr marL="457200" marR="0" lvl="0" indent="-317500" algn="l" rtl="0">
              <a:lnSpc>
                <a:spcPct val="150000"/>
              </a:lnSpc>
              <a:spcBef>
                <a:spcPts val="0"/>
              </a:spcBef>
              <a:spcAft>
                <a:spcPts val="0"/>
              </a:spcAft>
              <a:buClr>
                <a:srgbClr val="000000"/>
              </a:buClr>
              <a:buSzPts val="1400"/>
              <a:buFont typeface="Raleway"/>
              <a:buChar char="●"/>
            </a:pPr>
            <a:r>
              <a:rPr lang="en-US" sz="1400" b="0" i="0" u="none" strike="noStrike" cap="none" dirty="0">
                <a:solidFill>
                  <a:srgbClr val="000000"/>
                </a:solidFill>
                <a:latin typeface="Raleway"/>
                <a:ea typeface="Raleway"/>
                <a:cs typeface="Raleway"/>
                <a:sym typeface="Raleway"/>
              </a:rPr>
              <a:t>There is ALWAYS competition – even if it’s the way it’s done now.</a:t>
            </a:r>
            <a:endParaRPr sz="1400" b="0" i="0" u="none" strike="noStrike" cap="none" dirty="0">
              <a:solidFill>
                <a:srgbClr val="000000"/>
              </a:solidFill>
              <a:latin typeface="Raleway"/>
              <a:ea typeface="Raleway"/>
              <a:cs typeface="Raleway"/>
              <a:sym typeface="Raleway"/>
            </a:endParaRPr>
          </a:p>
          <a:p>
            <a:pPr marL="457200" marR="0" lvl="0" indent="-317500" algn="l" rtl="0">
              <a:lnSpc>
                <a:spcPct val="150000"/>
              </a:lnSpc>
              <a:spcBef>
                <a:spcPts val="0"/>
              </a:spcBef>
              <a:spcAft>
                <a:spcPts val="0"/>
              </a:spcAft>
              <a:buClr>
                <a:srgbClr val="000000"/>
              </a:buClr>
              <a:buSzPts val="1400"/>
              <a:buFont typeface="Raleway"/>
              <a:buChar char="●"/>
            </a:pPr>
            <a:r>
              <a:rPr lang="en-US" sz="1400" b="0" i="0" u="none" strike="noStrike" cap="none" dirty="0">
                <a:solidFill>
                  <a:srgbClr val="000000"/>
                </a:solidFill>
                <a:latin typeface="Raleway"/>
                <a:ea typeface="Raleway"/>
                <a:cs typeface="Raleway"/>
                <a:sym typeface="Raleway"/>
              </a:rPr>
              <a:t> Provide a Competitive Analysis: a table/chart comparing your solution to the current approach &amp; major competitors, by key benefit.</a:t>
            </a:r>
            <a:endParaRPr sz="1400" b="0" i="0" u="none" strike="noStrike" cap="none" dirty="0">
              <a:solidFill>
                <a:srgbClr val="000000"/>
              </a:solidFill>
              <a:latin typeface="Raleway"/>
              <a:ea typeface="Raleway"/>
              <a:cs typeface="Raleway"/>
              <a:sym typeface="Raleway"/>
            </a:endParaRPr>
          </a:p>
          <a:p>
            <a:pPr marL="457200" marR="0" lvl="0" indent="-317500" algn="l" rtl="0">
              <a:lnSpc>
                <a:spcPct val="150000"/>
              </a:lnSpc>
              <a:spcBef>
                <a:spcPts val="0"/>
              </a:spcBef>
              <a:spcAft>
                <a:spcPts val="0"/>
              </a:spcAft>
              <a:buClr>
                <a:srgbClr val="000000"/>
              </a:buClr>
              <a:buSzPts val="1400"/>
              <a:buFont typeface="Raleway"/>
              <a:buChar char="●"/>
            </a:pPr>
            <a:r>
              <a:rPr lang="en-US" sz="1400" b="0" i="0" u="none" strike="noStrike" cap="none" dirty="0">
                <a:solidFill>
                  <a:srgbClr val="000000"/>
                </a:solidFill>
                <a:latin typeface="Raleway"/>
                <a:ea typeface="Raleway"/>
                <a:cs typeface="Raleway"/>
                <a:sym typeface="Raleway"/>
              </a:rPr>
              <a:t> The more realistic you are, the more believable your case.</a:t>
            </a: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457200" marR="0" lvl="0" indent="-228600" algn="l" rtl="0">
              <a:lnSpc>
                <a:spcPct val="150000"/>
              </a:lnSpc>
              <a:spcBef>
                <a:spcPts val="0"/>
              </a:spcBef>
              <a:spcAft>
                <a:spcPts val="0"/>
              </a:spcAft>
              <a:buClr>
                <a:srgbClr val="000000"/>
              </a:buClr>
              <a:buSzPts val="1400"/>
              <a:buFont typeface="Raleway"/>
              <a:buNone/>
            </a:pP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457200" marR="0" lvl="1"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742950" marR="0" lvl="1" indent="-171450" algn="l" rtl="0">
              <a:lnSpc>
                <a:spcPct val="150000"/>
              </a:lnSpc>
              <a:spcBef>
                <a:spcPts val="0"/>
              </a:spcBef>
              <a:spcAft>
                <a:spcPts val="0"/>
              </a:spcAft>
              <a:buClr>
                <a:srgbClr val="000000"/>
              </a:buClr>
              <a:buSzPts val="1800"/>
              <a:buFont typeface="Arial"/>
              <a:buNone/>
            </a:pP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p:txBody>
      </p:sp>
      <p:sp>
        <p:nvSpPr>
          <p:cNvPr id="379" name="Google Shape;379;p31"/>
          <p:cNvSpPr txBox="1"/>
          <p:nvPr/>
        </p:nvSpPr>
        <p:spPr>
          <a:xfrm>
            <a:off x="632825" y="3639250"/>
            <a:ext cx="7946400" cy="675900"/>
          </a:xfrm>
          <a:prstGeom prst="rect">
            <a:avLst/>
          </a:prstGeom>
          <a:solidFill>
            <a:schemeClr val="bg1">
              <a:lumMod val="75000"/>
            </a:schemeClr>
          </a:solidFill>
          <a:ln>
            <a:noFill/>
          </a:ln>
        </p:spPr>
        <p:txBody>
          <a:bodyPr spcFirstLastPara="1" wrap="square" lIns="91425" tIns="91425" rIns="91425" bIns="91425" anchor="t" anchorCtr="0">
            <a:noAutofit/>
          </a:bodyPr>
          <a:lstStyle/>
          <a:p>
            <a:pPr marL="45720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1"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Note: &lt; 30% of presenters do this well</a:t>
            </a:r>
            <a:endParaRPr sz="1400" b="0" i="0" u="none" strike="noStrike" cap="none">
              <a:solidFill>
                <a:srgbClr val="000000"/>
              </a:solidFill>
              <a:latin typeface="Raleway"/>
              <a:ea typeface="Raleway"/>
              <a:cs typeface="Raleway"/>
              <a:sym typeface="Raleway"/>
            </a:endParaRPr>
          </a:p>
          <a:p>
            <a:pPr marL="45720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pic>
        <p:nvPicPr>
          <p:cNvPr id="380" name="Google Shape;380;p31"/>
          <p:cNvPicPr preferRelativeResize="0"/>
          <p:nvPr/>
        </p:nvPicPr>
        <p:blipFill rotWithShape="1">
          <a:blip r:embed="rId3">
            <a:alphaModFix/>
          </a:blip>
          <a:srcRect/>
          <a:stretch/>
        </p:blipFill>
        <p:spPr>
          <a:xfrm>
            <a:off x="5362274" y="1073463"/>
            <a:ext cx="3151075" cy="1976325"/>
          </a:xfrm>
          <a:prstGeom prst="rect">
            <a:avLst/>
          </a:prstGeom>
          <a:noFill/>
          <a:ln>
            <a:noFill/>
          </a:ln>
        </p:spPr>
      </p:pic>
      <p:pic>
        <p:nvPicPr>
          <p:cNvPr id="8" name="Picture 7">
            <a:extLst>
              <a:ext uri="{FF2B5EF4-FFF2-40B4-BE49-F238E27FC236}">
                <a16:creationId xmlns:a16="http://schemas.microsoft.com/office/drawing/2014/main" id="{22C34865-C28F-F443-9C58-F26E77A63691}"/>
              </a:ext>
            </a:extLst>
          </p:cNvPr>
          <p:cNvPicPr>
            <a:picLocks noChangeAspect="1"/>
          </p:cNvPicPr>
          <p:nvPr/>
        </p:nvPicPr>
        <p:blipFill>
          <a:blip r:embed="rId4"/>
          <a:stretch>
            <a:fillRect/>
          </a:stretch>
        </p:blipFill>
        <p:spPr>
          <a:xfrm>
            <a:off x="8500155" y="4467691"/>
            <a:ext cx="542624" cy="52882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2"/>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Financial Projections</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386" name="Google Shape;386;p32"/>
          <p:cNvSpPr/>
          <p:nvPr/>
        </p:nvSpPr>
        <p:spPr>
          <a:xfrm>
            <a:off x="680275" y="1027800"/>
            <a:ext cx="4585200" cy="2251500"/>
          </a:xfrm>
          <a:prstGeom prst="rect">
            <a:avLst/>
          </a:prstGeom>
          <a:noFill/>
          <a:ln>
            <a:noFill/>
          </a:ln>
        </p:spPr>
        <p:txBody>
          <a:bodyPr spcFirstLastPara="1" wrap="square" lIns="38100" tIns="38100" rIns="38100" bIns="381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1" i="0" u="none" strike="noStrike" cap="none" dirty="0">
                <a:solidFill>
                  <a:srgbClr val="000000"/>
                </a:solidFill>
                <a:latin typeface="Raleway"/>
                <a:ea typeface="Raleway"/>
                <a:cs typeface="Raleway"/>
                <a:sym typeface="Raleway"/>
              </a:rPr>
              <a:t>Profit and Loss Statement</a:t>
            </a:r>
            <a:endParaRPr sz="1400" b="1" i="0" u="none" strike="noStrike" cap="none" dirty="0">
              <a:solidFill>
                <a:srgbClr val="000000"/>
              </a:solidFill>
              <a:latin typeface="Raleway"/>
              <a:ea typeface="Raleway"/>
              <a:cs typeface="Raleway"/>
              <a:sym typeface="Raleway"/>
            </a:endParaRPr>
          </a:p>
          <a:p>
            <a:pPr marL="45720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457200" marR="0" lvl="0" indent="-317500" algn="l" rtl="0">
              <a:lnSpc>
                <a:spcPct val="150000"/>
              </a:lnSpc>
              <a:spcBef>
                <a:spcPts val="0"/>
              </a:spcBef>
              <a:spcAft>
                <a:spcPts val="0"/>
              </a:spcAft>
              <a:buClr>
                <a:srgbClr val="000000"/>
              </a:buClr>
              <a:buSzPts val="1400"/>
              <a:buFont typeface="Raleway"/>
              <a:buChar char="●"/>
            </a:pPr>
            <a:r>
              <a:rPr lang="en-US" sz="1400" b="0" i="0" u="none" strike="noStrike" cap="none" dirty="0">
                <a:solidFill>
                  <a:srgbClr val="000000"/>
                </a:solidFill>
                <a:latin typeface="Raleway"/>
                <a:ea typeface="Raleway"/>
                <a:cs typeface="Raleway"/>
                <a:sym typeface="Raleway"/>
              </a:rPr>
              <a:t> Bottom up better than top down.</a:t>
            </a:r>
            <a:endParaRPr sz="1400" b="0" i="0" u="none" strike="noStrike" cap="none" dirty="0">
              <a:solidFill>
                <a:srgbClr val="000000"/>
              </a:solidFill>
              <a:latin typeface="Raleway"/>
              <a:ea typeface="Raleway"/>
              <a:cs typeface="Raleway"/>
              <a:sym typeface="Raleway"/>
            </a:endParaRPr>
          </a:p>
          <a:p>
            <a:pPr marL="457200" marR="0" lvl="0" indent="-317500" algn="l" rtl="0">
              <a:lnSpc>
                <a:spcPct val="150000"/>
              </a:lnSpc>
              <a:spcBef>
                <a:spcPts val="0"/>
              </a:spcBef>
              <a:spcAft>
                <a:spcPts val="0"/>
              </a:spcAft>
              <a:buClr>
                <a:srgbClr val="000000"/>
              </a:buClr>
              <a:buSzPts val="1400"/>
              <a:buFont typeface="Raleway"/>
              <a:buChar char="●"/>
            </a:pPr>
            <a:r>
              <a:rPr lang="en-US" sz="1400" b="0" i="0" u="none" strike="noStrike" cap="none" dirty="0">
                <a:solidFill>
                  <a:srgbClr val="000000"/>
                </a:solidFill>
                <a:latin typeface="Raleway"/>
                <a:ea typeface="Raleway"/>
                <a:cs typeface="Raleway"/>
                <a:sym typeface="Raleway"/>
              </a:rPr>
              <a:t> Assumptions more important than numbers. </a:t>
            </a:r>
            <a:endParaRPr sz="1400" b="0" i="0" u="none" strike="noStrike" cap="none" dirty="0">
              <a:solidFill>
                <a:srgbClr val="000000"/>
              </a:solidFill>
              <a:latin typeface="Raleway"/>
              <a:ea typeface="Raleway"/>
              <a:cs typeface="Raleway"/>
              <a:sym typeface="Raleway"/>
            </a:endParaRPr>
          </a:p>
          <a:p>
            <a:pPr marL="457200" marR="0" lvl="0" indent="-317500" algn="l" rtl="0">
              <a:lnSpc>
                <a:spcPct val="150000"/>
              </a:lnSpc>
              <a:spcBef>
                <a:spcPts val="0"/>
              </a:spcBef>
              <a:spcAft>
                <a:spcPts val="0"/>
              </a:spcAft>
              <a:buClr>
                <a:srgbClr val="000000"/>
              </a:buClr>
              <a:buSzPts val="1400"/>
              <a:buFont typeface="Raleway"/>
              <a:buChar char="●"/>
            </a:pPr>
            <a:r>
              <a:rPr lang="en-US" sz="1400" b="0" i="0" u="none" strike="noStrike" cap="none" dirty="0">
                <a:solidFill>
                  <a:srgbClr val="000000"/>
                </a:solidFill>
                <a:latin typeface="Raleway"/>
                <a:ea typeface="Raleway"/>
                <a:cs typeface="Raleway"/>
                <a:sym typeface="Raleway"/>
              </a:rPr>
              <a:t> Be prepared to explain.</a:t>
            </a:r>
            <a:endParaRPr sz="1400" b="0" i="0" u="none" strike="noStrike" cap="none" dirty="0">
              <a:solidFill>
                <a:srgbClr val="000000"/>
              </a:solidFill>
              <a:latin typeface="Raleway"/>
              <a:ea typeface="Raleway"/>
              <a:cs typeface="Raleway"/>
              <a:sym typeface="Raleway"/>
            </a:endParaRPr>
          </a:p>
          <a:p>
            <a:pPr marL="45720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457200" marR="0" lvl="0" indent="-228600" algn="l" rtl="0">
              <a:lnSpc>
                <a:spcPct val="150000"/>
              </a:lnSpc>
              <a:spcBef>
                <a:spcPts val="0"/>
              </a:spcBef>
              <a:spcAft>
                <a:spcPts val="0"/>
              </a:spcAft>
              <a:buClr>
                <a:srgbClr val="000000"/>
              </a:buClr>
              <a:buSzPts val="1400"/>
              <a:buFont typeface="Raleway"/>
              <a:buNone/>
            </a:pP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457200" marR="0" lvl="1"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742950" marR="0" lvl="1" indent="-171450" algn="l" rtl="0">
              <a:lnSpc>
                <a:spcPct val="150000"/>
              </a:lnSpc>
              <a:spcBef>
                <a:spcPts val="0"/>
              </a:spcBef>
              <a:spcAft>
                <a:spcPts val="0"/>
              </a:spcAft>
              <a:buClr>
                <a:srgbClr val="000000"/>
              </a:buClr>
              <a:buSzPts val="1800"/>
              <a:buFont typeface="Arial"/>
              <a:buNone/>
            </a:pP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p:txBody>
      </p:sp>
      <p:sp>
        <p:nvSpPr>
          <p:cNvPr id="387" name="Google Shape;387;p32"/>
          <p:cNvSpPr txBox="1"/>
          <p:nvPr/>
        </p:nvSpPr>
        <p:spPr>
          <a:xfrm>
            <a:off x="632825" y="3639250"/>
            <a:ext cx="7946400" cy="675900"/>
          </a:xfrm>
          <a:prstGeom prst="rect">
            <a:avLst/>
          </a:prstGeom>
          <a:solidFill>
            <a:schemeClr val="bg1">
              <a:lumMod val="75000"/>
            </a:schemeClr>
          </a:solidFill>
          <a:ln>
            <a:noFill/>
          </a:ln>
        </p:spPr>
        <p:txBody>
          <a:bodyPr spcFirstLastPara="1" wrap="square" lIns="91425" tIns="91425" rIns="91425" bIns="91425" anchor="t" anchorCtr="0">
            <a:noAutofit/>
          </a:bodyPr>
          <a:lstStyle/>
          <a:p>
            <a:pPr marL="457200" marR="0" lvl="1"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0" marR="0" lvl="1" indent="0" algn="l" rtl="0">
              <a:lnSpc>
                <a:spcPct val="90000"/>
              </a:lnSpc>
              <a:spcBef>
                <a:spcPts val="0"/>
              </a:spcBef>
              <a:spcAft>
                <a:spcPts val="0"/>
              </a:spcAft>
              <a:buClr>
                <a:srgbClr val="000000"/>
              </a:buClr>
              <a:buSzPts val="1400"/>
              <a:buFont typeface="Arial"/>
              <a:buNone/>
            </a:pPr>
            <a:r>
              <a:rPr lang="en-US" sz="1400" b="0" i="0" u="none" strike="noStrike" cap="none" dirty="0">
                <a:solidFill>
                  <a:srgbClr val="000000"/>
                </a:solidFill>
                <a:latin typeface="Raleway"/>
                <a:ea typeface="Raleway"/>
                <a:cs typeface="Raleway"/>
                <a:sym typeface="Raleway"/>
              </a:rPr>
              <a:t>Note: &lt; 10% of presenters do this well</a:t>
            </a:r>
            <a:endParaRPr sz="1400" b="0" i="0" u="none" strike="noStrike" cap="none" dirty="0">
              <a:solidFill>
                <a:srgbClr val="000000"/>
              </a:solidFill>
              <a:latin typeface="Raleway"/>
              <a:ea typeface="Raleway"/>
              <a:cs typeface="Raleway"/>
              <a:sym typeface="Raleway"/>
            </a:endParaRPr>
          </a:p>
          <a:p>
            <a:pPr marL="457200" marR="0" lvl="1"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p:txBody>
      </p:sp>
      <p:pic>
        <p:nvPicPr>
          <p:cNvPr id="388" name="Google Shape;388;p32"/>
          <p:cNvPicPr preferRelativeResize="0"/>
          <p:nvPr/>
        </p:nvPicPr>
        <p:blipFill rotWithShape="1">
          <a:blip r:embed="rId3">
            <a:alphaModFix/>
          </a:blip>
          <a:srcRect/>
          <a:stretch/>
        </p:blipFill>
        <p:spPr>
          <a:xfrm>
            <a:off x="5551476" y="721825"/>
            <a:ext cx="2526275" cy="2557463"/>
          </a:xfrm>
          <a:prstGeom prst="rect">
            <a:avLst/>
          </a:prstGeom>
          <a:noFill/>
          <a:ln>
            <a:noFill/>
          </a:ln>
        </p:spPr>
      </p:pic>
      <p:pic>
        <p:nvPicPr>
          <p:cNvPr id="6" name="Picture 5">
            <a:extLst>
              <a:ext uri="{FF2B5EF4-FFF2-40B4-BE49-F238E27FC236}">
                <a16:creationId xmlns:a16="http://schemas.microsoft.com/office/drawing/2014/main" id="{DD31F332-73F2-1041-A643-312395A457F5}"/>
              </a:ext>
            </a:extLst>
          </p:cNvPr>
          <p:cNvPicPr>
            <a:picLocks noChangeAspect="1"/>
          </p:cNvPicPr>
          <p:nvPr/>
        </p:nvPicPr>
        <p:blipFill>
          <a:blip r:embed="rId4"/>
          <a:stretch>
            <a:fillRect/>
          </a:stretch>
        </p:blipFill>
        <p:spPr>
          <a:xfrm>
            <a:off x="8500155" y="4467691"/>
            <a:ext cx="542624" cy="52882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3"/>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Status and Timeline</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394" name="Google Shape;394;p33"/>
          <p:cNvSpPr/>
          <p:nvPr/>
        </p:nvSpPr>
        <p:spPr>
          <a:xfrm>
            <a:off x="680275" y="1027800"/>
            <a:ext cx="4917300" cy="2251500"/>
          </a:xfrm>
          <a:prstGeom prst="rect">
            <a:avLst/>
          </a:prstGeom>
          <a:noFill/>
          <a:ln>
            <a:noFill/>
          </a:ln>
        </p:spPr>
        <p:txBody>
          <a:bodyPr spcFirstLastPara="1" wrap="square" lIns="38100" tIns="38100" rIns="38100" bIns="381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1" i="0" u="none" strike="noStrike" cap="none">
                <a:solidFill>
                  <a:srgbClr val="000000"/>
                </a:solidFill>
                <a:latin typeface="Raleway"/>
                <a:ea typeface="Raleway"/>
                <a:cs typeface="Raleway"/>
                <a:sym typeface="Raleway"/>
              </a:rPr>
              <a:t>Major Milestones:</a:t>
            </a:r>
            <a:endParaRPr sz="1400" b="1" i="0" u="none" strike="noStrike" cap="none">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1" i="0" u="none" strike="noStrike" cap="none">
              <a:solidFill>
                <a:srgbClr val="000000"/>
              </a:solidFill>
              <a:latin typeface="Raleway"/>
              <a:ea typeface="Raleway"/>
              <a:cs typeface="Raleway"/>
              <a:sym typeface="Raleway"/>
            </a:endParaRPr>
          </a:p>
          <a:p>
            <a:pPr marL="457200" marR="0" lvl="0" indent="-317500" algn="l" rtl="0">
              <a:lnSpc>
                <a:spcPct val="15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What’s been achieved to date.</a:t>
            </a:r>
            <a:endParaRPr sz="1400" b="0" i="0" u="none" strike="noStrike" cap="none">
              <a:solidFill>
                <a:srgbClr val="000000"/>
              </a:solidFill>
              <a:latin typeface="Raleway"/>
              <a:ea typeface="Raleway"/>
              <a:cs typeface="Raleway"/>
              <a:sym typeface="Raleway"/>
            </a:endParaRPr>
          </a:p>
          <a:p>
            <a:pPr marL="457200" marR="0" lvl="0" indent="-317500" algn="l" rtl="0">
              <a:lnSpc>
                <a:spcPct val="15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What you’re going to use the money for.</a:t>
            </a:r>
            <a:endParaRPr sz="1400" b="0" i="0" u="none" strike="noStrike" cap="none">
              <a:solidFill>
                <a:srgbClr val="000000"/>
              </a:solidFill>
              <a:latin typeface="Raleway"/>
              <a:ea typeface="Raleway"/>
              <a:cs typeface="Raleway"/>
              <a:sym typeface="Raleway"/>
            </a:endParaRPr>
          </a:p>
          <a:p>
            <a:pPr marL="457200" marR="0" lvl="0" indent="-317500" algn="l" rtl="0">
              <a:lnSpc>
                <a:spcPct val="15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When you expect to break even.</a:t>
            </a:r>
            <a:endParaRPr sz="1400" b="0" i="0" u="none" strike="noStrike" cap="none">
              <a:solidFill>
                <a:srgbClr val="000000"/>
              </a:solidFill>
              <a:latin typeface="Raleway"/>
              <a:ea typeface="Raleway"/>
              <a:cs typeface="Raleway"/>
              <a:sym typeface="Raleway"/>
            </a:endParaRPr>
          </a:p>
          <a:p>
            <a:pPr marL="457200" marR="0" lvl="0" indent="-317500" algn="l" rtl="0">
              <a:lnSpc>
                <a:spcPct val="15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Any additional funding. </a:t>
            </a:r>
            <a:endParaRPr sz="1400" b="0" i="0" u="none" strike="noStrike" cap="none">
              <a:solidFill>
                <a:srgbClr val="000000"/>
              </a:solidFill>
              <a:latin typeface="Raleway"/>
              <a:ea typeface="Raleway"/>
              <a:cs typeface="Raleway"/>
              <a:sym typeface="Raleway"/>
            </a:endParaRPr>
          </a:p>
          <a:p>
            <a:pPr marL="457200" marR="0" lvl="0" indent="-317500" algn="l" rtl="0">
              <a:lnSpc>
                <a:spcPct val="15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Include expected liquidity event &amp; potential buyers.</a:t>
            </a:r>
            <a:endParaRPr sz="1400" b="0" i="0" u="none" strike="noStrike" cap="none">
              <a:solidFill>
                <a:srgbClr val="000000"/>
              </a:solidFill>
              <a:latin typeface="Raleway"/>
              <a:ea typeface="Raleway"/>
              <a:cs typeface="Raleway"/>
              <a:sym typeface="Raleway"/>
            </a:endParaRPr>
          </a:p>
          <a:p>
            <a:pPr marL="457200" marR="0" lvl="0" indent="-317500" algn="l" rtl="0">
              <a:lnSpc>
                <a:spcPct val="15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Can display using a timeline</a:t>
            </a:r>
            <a:endParaRPr sz="1400" b="1" i="0" u="none" strike="noStrike" cap="none">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457200" marR="0" lvl="1"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742950" marR="0" lvl="1" indent="-171450" algn="l" rtl="0">
              <a:lnSpc>
                <a:spcPct val="150000"/>
              </a:lnSpc>
              <a:spcBef>
                <a:spcPts val="0"/>
              </a:spcBef>
              <a:spcAft>
                <a:spcPts val="0"/>
              </a:spcAft>
              <a:buClr>
                <a:srgbClr val="000000"/>
              </a:buClr>
              <a:buSzPts val="18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395" name="Google Shape;395;p33"/>
          <p:cNvSpPr txBox="1"/>
          <p:nvPr/>
        </p:nvSpPr>
        <p:spPr>
          <a:xfrm>
            <a:off x="632825" y="3639250"/>
            <a:ext cx="7946400" cy="675900"/>
          </a:xfrm>
          <a:prstGeom prst="rect">
            <a:avLst/>
          </a:prstGeom>
          <a:solidFill>
            <a:schemeClr val="bg1">
              <a:lumMod val="75000"/>
            </a:schemeClr>
          </a:solidFill>
          <a:ln>
            <a:noFill/>
          </a:ln>
        </p:spPr>
        <p:txBody>
          <a:bodyPr spcFirstLastPara="1" wrap="square" lIns="91425" tIns="91425" rIns="91425" bIns="91425" anchor="t" anchorCtr="0">
            <a:noAutofit/>
          </a:bodyPr>
          <a:lstStyle/>
          <a:p>
            <a:pPr marL="45720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1"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Note: &lt; 30% of presenters do this well</a:t>
            </a:r>
            <a:endParaRPr sz="1400" b="0" i="0" u="none" strike="noStrike" cap="none">
              <a:solidFill>
                <a:srgbClr val="000000"/>
              </a:solidFill>
              <a:latin typeface="Raleway"/>
              <a:ea typeface="Raleway"/>
              <a:cs typeface="Raleway"/>
              <a:sym typeface="Raleway"/>
            </a:endParaRPr>
          </a:p>
          <a:p>
            <a:pPr marL="45720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pic>
        <p:nvPicPr>
          <p:cNvPr id="396" name="Google Shape;396;p33"/>
          <p:cNvPicPr preferRelativeResize="0"/>
          <p:nvPr/>
        </p:nvPicPr>
        <p:blipFill rotWithShape="1">
          <a:blip r:embed="rId3">
            <a:alphaModFix/>
          </a:blip>
          <a:srcRect/>
          <a:stretch/>
        </p:blipFill>
        <p:spPr>
          <a:xfrm>
            <a:off x="5200125" y="853399"/>
            <a:ext cx="3380641" cy="2007394"/>
          </a:xfrm>
          <a:prstGeom prst="rect">
            <a:avLst/>
          </a:prstGeom>
          <a:noFill/>
          <a:ln>
            <a:noFill/>
          </a:ln>
        </p:spPr>
      </p:pic>
      <p:sp>
        <p:nvSpPr>
          <p:cNvPr id="397" name="Google Shape;397;p33"/>
          <p:cNvSpPr txBox="1"/>
          <p:nvPr/>
        </p:nvSpPr>
        <p:spPr>
          <a:xfrm>
            <a:off x="6266925" y="1482050"/>
            <a:ext cx="2514600" cy="3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aleway"/>
                <a:ea typeface="Raleway"/>
                <a:cs typeface="Raleway"/>
                <a:sym typeface="Raleway"/>
              </a:rPr>
              <a:t>Need $1 M to Complete by</a:t>
            </a:r>
            <a:endParaRPr sz="1300" b="0" i="0" u="none" strike="noStrike" cap="none">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aleway"/>
                <a:ea typeface="Raleway"/>
                <a:cs typeface="Raleway"/>
                <a:sym typeface="Raleway"/>
              </a:rPr>
              <a:t>October 2020</a:t>
            </a:r>
            <a:endParaRPr sz="1100" b="0" i="0" u="none" strike="noStrike" cap="none">
              <a:solidFill>
                <a:srgbClr val="000000"/>
              </a:solidFill>
              <a:latin typeface="Raleway"/>
              <a:ea typeface="Raleway"/>
              <a:cs typeface="Raleway"/>
              <a:sym typeface="Raleway"/>
            </a:endParaRPr>
          </a:p>
        </p:txBody>
      </p:sp>
      <p:sp>
        <p:nvSpPr>
          <p:cNvPr id="398" name="Google Shape;398;p33"/>
          <p:cNvSpPr/>
          <p:nvPr/>
        </p:nvSpPr>
        <p:spPr>
          <a:xfrm>
            <a:off x="7943325" y="1767800"/>
            <a:ext cx="152400" cy="447900"/>
          </a:xfrm>
          <a:prstGeom prst="downArrow">
            <a:avLst>
              <a:gd name="adj1" fmla="val 50000"/>
              <a:gd name="adj2" fmla="val 50000"/>
            </a:avLst>
          </a:prstGeom>
          <a:solidFill>
            <a:srgbClr val="1C80B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Gill Sans"/>
              <a:buNone/>
            </a:pPr>
            <a:endParaRPr sz="1200" b="0" i="0" u="none" strike="noStrike" cap="none">
              <a:solidFill>
                <a:srgbClr val="000000"/>
              </a:solidFill>
              <a:latin typeface="Gill Sans"/>
              <a:ea typeface="Gill Sans"/>
              <a:cs typeface="Gill Sans"/>
              <a:sym typeface="Gill Sans"/>
            </a:endParaRPr>
          </a:p>
        </p:txBody>
      </p:sp>
      <p:sp>
        <p:nvSpPr>
          <p:cNvPr id="399" name="Google Shape;399;p33"/>
          <p:cNvSpPr txBox="1"/>
          <p:nvPr/>
        </p:nvSpPr>
        <p:spPr>
          <a:xfrm>
            <a:off x="5885925" y="967700"/>
            <a:ext cx="2057400" cy="3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aleway"/>
                <a:ea typeface="Raleway"/>
                <a:cs typeface="Raleway"/>
                <a:sym typeface="Raleway"/>
              </a:rPr>
              <a:t>Completed for $100,000 June 2019</a:t>
            </a:r>
            <a:endParaRPr sz="1100" b="0" i="0" u="none" strike="noStrike" cap="none">
              <a:solidFill>
                <a:srgbClr val="000000"/>
              </a:solidFill>
              <a:latin typeface="Raleway"/>
              <a:ea typeface="Raleway"/>
              <a:cs typeface="Raleway"/>
              <a:sym typeface="Raleway"/>
            </a:endParaRPr>
          </a:p>
        </p:txBody>
      </p:sp>
      <p:sp>
        <p:nvSpPr>
          <p:cNvPr id="400" name="Google Shape;400;p33"/>
          <p:cNvSpPr/>
          <p:nvPr/>
        </p:nvSpPr>
        <p:spPr>
          <a:xfrm flipH="1">
            <a:off x="6038325" y="1253450"/>
            <a:ext cx="457200" cy="114300"/>
          </a:xfrm>
          <a:prstGeom prst="rightArrow">
            <a:avLst>
              <a:gd name="adj1" fmla="val 50000"/>
              <a:gd name="adj2" fmla="val 50000"/>
            </a:avLst>
          </a:prstGeom>
          <a:solidFill>
            <a:srgbClr val="1C80B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Gill Sans"/>
              <a:buNone/>
            </a:pPr>
            <a:endParaRPr sz="1200" b="0" i="0" u="none" strike="noStrike" cap="none">
              <a:solidFill>
                <a:srgbClr val="000000"/>
              </a:solidFill>
              <a:latin typeface="Gill Sans"/>
              <a:ea typeface="Gill Sans"/>
              <a:cs typeface="Gill Sans"/>
              <a:sym typeface="Gill Sans"/>
            </a:endParaRPr>
          </a:p>
        </p:txBody>
      </p:sp>
      <p:pic>
        <p:nvPicPr>
          <p:cNvPr id="10" name="Picture 9">
            <a:extLst>
              <a:ext uri="{FF2B5EF4-FFF2-40B4-BE49-F238E27FC236}">
                <a16:creationId xmlns:a16="http://schemas.microsoft.com/office/drawing/2014/main" id="{3374390B-98AB-D741-8FD5-F6D5B79A6536}"/>
              </a:ext>
            </a:extLst>
          </p:cNvPr>
          <p:cNvPicPr>
            <a:picLocks noChangeAspect="1"/>
          </p:cNvPicPr>
          <p:nvPr/>
        </p:nvPicPr>
        <p:blipFill>
          <a:blip r:embed="rId4"/>
          <a:stretch>
            <a:fillRect/>
          </a:stretch>
        </p:blipFill>
        <p:spPr>
          <a:xfrm>
            <a:off x="8500155" y="4467691"/>
            <a:ext cx="542624" cy="52882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4"/>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Summary / Ask</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406" name="Google Shape;406;p34"/>
          <p:cNvSpPr/>
          <p:nvPr/>
        </p:nvSpPr>
        <p:spPr>
          <a:xfrm>
            <a:off x="680275" y="1027800"/>
            <a:ext cx="4164900" cy="2251500"/>
          </a:xfrm>
          <a:prstGeom prst="rect">
            <a:avLst/>
          </a:prstGeom>
          <a:noFill/>
          <a:ln>
            <a:noFill/>
          </a:ln>
        </p:spPr>
        <p:txBody>
          <a:bodyPr spcFirstLastPara="1" wrap="square" lIns="38100" tIns="38100" rIns="38100" bIns="38100" anchor="t" anchorCtr="0">
            <a:noAutofit/>
          </a:bodyPr>
          <a:lstStyle/>
          <a:p>
            <a:pPr marL="457200" marR="0" lvl="0" indent="-317500" algn="l" rtl="0">
              <a:lnSpc>
                <a:spcPct val="15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The top 2 or 3 things you want audience to remember, or the Call To Action</a:t>
            </a:r>
            <a:endParaRPr sz="1400" b="0" i="0" u="none" strike="noStrike" cap="none">
              <a:solidFill>
                <a:srgbClr val="000000"/>
              </a:solidFill>
              <a:latin typeface="Raleway"/>
              <a:ea typeface="Raleway"/>
              <a:cs typeface="Raleway"/>
              <a:sym typeface="Raleway"/>
            </a:endParaRPr>
          </a:p>
          <a:p>
            <a:pPr marL="45720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457200" marR="0" lvl="0" indent="-317500" algn="l" rtl="0">
              <a:lnSpc>
                <a:spcPct val="15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No more than 3 bullets</a:t>
            </a:r>
            <a:endParaRPr sz="1400" b="0" i="0" u="none" strike="noStrike" cap="none">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1" i="0" u="none" strike="noStrike" cap="none">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457200" marR="0" lvl="1"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742950" marR="0" lvl="1" indent="-171450" algn="l" rtl="0">
              <a:lnSpc>
                <a:spcPct val="150000"/>
              </a:lnSpc>
              <a:spcBef>
                <a:spcPts val="0"/>
              </a:spcBef>
              <a:spcAft>
                <a:spcPts val="0"/>
              </a:spcAft>
              <a:buClr>
                <a:srgbClr val="000000"/>
              </a:buClr>
              <a:buSzPts val="18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407" name="Google Shape;407;p34"/>
          <p:cNvSpPr txBox="1"/>
          <p:nvPr/>
        </p:nvSpPr>
        <p:spPr>
          <a:xfrm>
            <a:off x="632825" y="3639250"/>
            <a:ext cx="7946400" cy="675900"/>
          </a:xfrm>
          <a:prstGeom prst="rect">
            <a:avLst/>
          </a:prstGeom>
          <a:solidFill>
            <a:schemeClr val="bg1">
              <a:lumMod val="75000"/>
            </a:schemeClr>
          </a:solidFill>
          <a:ln>
            <a:noFill/>
          </a:ln>
        </p:spPr>
        <p:txBody>
          <a:bodyPr spcFirstLastPara="1" wrap="square" lIns="91425" tIns="91425" rIns="91425" bIns="91425" anchor="t" anchorCtr="0">
            <a:noAutofit/>
          </a:bodyPr>
          <a:lstStyle/>
          <a:p>
            <a:pPr marL="45720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1"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Note: Most presenters don’t do this at all</a:t>
            </a:r>
            <a:endParaRPr sz="1400" b="0" i="0" u="none" strike="noStrike" cap="none">
              <a:solidFill>
                <a:srgbClr val="000000"/>
              </a:solidFill>
              <a:latin typeface="Raleway"/>
              <a:ea typeface="Raleway"/>
              <a:cs typeface="Raleway"/>
              <a:sym typeface="Raleway"/>
            </a:endParaRPr>
          </a:p>
          <a:p>
            <a:pPr marL="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457200" marR="0" lvl="1"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pic>
        <p:nvPicPr>
          <p:cNvPr id="5" name="Picture 4">
            <a:extLst>
              <a:ext uri="{FF2B5EF4-FFF2-40B4-BE49-F238E27FC236}">
                <a16:creationId xmlns:a16="http://schemas.microsoft.com/office/drawing/2014/main" id="{47EC8544-3C11-3C41-AC9C-FB153D75040E}"/>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5"/>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Appendices</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413" name="Google Shape;413;p35"/>
          <p:cNvSpPr/>
          <p:nvPr/>
        </p:nvSpPr>
        <p:spPr>
          <a:xfrm>
            <a:off x="680275" y="1027800"/>
            <a:ext cx="7899000" cy="2251500"/>
          </a:xfrm>
          <a:prstGeom prst="rect">
            <a:avLst/>
          </a:prstGeom>
          <a:noFill/>
          <a:ln>
            <a:noFill/>
          </a:ln>
        </p:spPr>
        <p:txBody>
          <a:bodyPr spcFirstLastPara="1" wrap="square" lIns="38100" tIns="38100" rIns="38100" bIns="381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1" i="0" u="none" strike="noStrike" cap="none" dirty="0">
                <a:solidFill>
                  <a:srgbClr val="000000"/>
                </a:solidFill>
                <a:latin typeface="Raleway"/>
                <a:ea typeface="Raleway"/>
                <a:cs typeface="Raleway"/>
                <a:sym typeface="Raleway"/>
              </a:rPr>
              <a:t>Have details ready for when you are asked.</a:t>
            </a:r>
            <a:endParaRPr sz="1400" b="1" i="0" u="none" strike="noStrike" cap="none" dirty="0">
              <a:solidFill>
                <a:srgbClr val="000000"/>
              </a:solidFill>
              <a:latin typeface="Raleway"/>
              <a:ea typeface="Raleway"/>
              <a:cs typeface="Raleway"/>
              <a:sym typeface="Raleway"/>
            </a:endParaRPr>
          </a:p>
          <a:p>
            <a:pPr marL="457200" marR="0" lvl="0" indent="-311150" algn="l" rtl="0">
              <a:lnSpc>
                <a:spcPct val="115000"/>
              </a:lnSpc>
              <a:spcBef>
                <a:spcPts val="0"/>
              </a:spcBef>
              <a:spcAft>
                <a:spcPts val="0"/>
              </a:spcAft>
              <a:buClr>
                <a:srgbClr val="000000"/>
              </a:buClr>
              <a:buSzPts val="1300"/>
              <a:buFont typeface="Raleway"/>
              <a:buChar char="●"/>
            </a:pPr>
            <a:r>
              <a:rPr lang="en-US" sz="1300" b="0" i="0" u="none" strike="noStrike" cap="none" dirty="0">
                <a:solidFill>
                  <a:srgbClr val="000000"/>
                </a:solidFill>
                <a:latin typeface="Raleway"/>
                <a:ea typeface="Raleway"/>
                <a:cs typeface="Raleway"/>
                <a:sym typeface="Raleway"/>
              </a:rPr>
              <a:t>Team biographies</a:t>
            </a:r>
            <a:endParaRPr sz="1300" b="0" i="0" u="none" strike="noStrike" cap="none" dirty="0">
              <a:solidFill>
                <a:srgbClr val="000000"/>
              </a:solidFill>
              <a:latin typeface="Raleway"/>
              <a:ea typeface="Raleway"/>
              <a:cs typeface="Raleway"/>
              <a:sym typeface="Raleway"/>
            </a:endParaRPr>
          </a:p>
          <a:p>
            <a:pPr marL="457200" marR="0" lvl="0" indent="-311150" algn="l" rtl="0">
              <a:lnSpc>
                <a:spcPct val="115000"/>
              </a:lnSpc>
              <a:spcBef>
                <a:spcPts val="0"/>
              </a:spcBef>
              <a:spcAft>
                <a:spcPts val="0"/>
              </a:spcAft>
              <a:buClr>
                <a:srgbClr val="000000"/>
              </a:buClr>
              <a:buSzPts val="1300"/>
              <a:buFont typeface="Raleway"/>
              <a:buChar char="●"/>
            </a:pPr>
            <a:r>
              <a:rPr lang="en-US" sz="1300" b="0" i="0" u="none" strike="noStrike" cap="none" dirty="0">
                <a:solidFill>
                  <a:srgbClr val="000000"/>
                </a:solidFill>
                <a:latin typeface="Raleway"/>
                <a:ea typeface="Raleway"/>
                <a:cs typeface="Raleway"/>
                <a:sym typeface="Raleway"/>
              </a:rPr>
              <a:t>Advisors (lawyers, accountants, mentors, etc.)</a:t>
            </a:r>
            <a:endParaRPr sz="1300" b="0" i="0" u="none" strike="noStrike" cap="none" dirty="0">
              <a:solidFill>
                <a:srgbClr val="000000"/>
              </a:solidFill>
              <a:latin typeface="Raleway"/>
              <a:ea typeface="Raleway"/>
              <a:cs typeface="Raleway"/>
              <a:sym typeface="Raleway"/>
            </a:endParaRPr>
          </a:p>
          <a:p>
            <a:pPr marL="457200" marR="0" lvl="0" indent="-311150" algn="l" rtl="0">
              <a:lnSpc>
                <a:spcPct val="115000"/>
              </a:lnSpc>
              <a:spcBef>
                <a:spcPts val="0"/>
              </a:spcBef>
              <a:spcAft>
                <a:spcPts val="0"/>
              </a:spcAft>
              <a:buClr>
                <a:srgbClr val="000000"/>
              </a:buClr>
              <a:buSzPts val="1300"/>
              <a:buFont typeface="Raleway"/>
              <a:buChar char="●"/>
            </a:pPr>
            <a:r>
              <a:rPr lang="en-US" sz="1300" b="0" i="0" u="none" strike="noStrike" cap="none" dirty="0">
                <a:solidFill>
                  <a:srgbClr val="000000"/>
                </a:solidFill>
                <a:latin typeface="Raleway"/>
                <a:ea typeface="Raleway"/>
                <a:cs typeface="Raleway"/>
                <a:sym typeface="Raleway"/>
              </a:rPr>
              <a:t>Financing history, existing investors, etc.</a:t>
            </a:r>
            <a:endParaRPr sz="1300" b="0" i="0" u="none" strike="noStrike" cap="none" dirty="0">
              <a:solidFill>
                <a:srgbClr val="000000"/>
              </a:solidFill>
              <a:latin typeface="Raleway"/>
              <a:ea typeface="Raleway"/>
              <a:cs typeface="Raleway"/>
              <a:sym typeface="Raleway"/>
            </a:endParaRPr>
          </a:p>
          <a:p>
            <a:pPr marL="457200" marR="0" lvl="0" indent="-311150" algn="l" rtl="0">
              <a:lnSpc>
                <a:spcPct val="115000"/>
              </a:lnSpc>
              <a:spcBef>
                <a:spcPts val="0"/>
              </a:spcBef>
              <a:spcAft>
                <a:spcPts val="0"/>
              </a:spcAft>
              <a:buClr>
                <a:srgbClr val="000000"/>
              </a:buClr>
              <a:buSzPts val="1300"/>
              <a:buFont typeface="Raleway"/>
              <a:buChar char="●"/>
            </a:pPr>
            <a:r>
              <a:rPr lang="en-US" sz="1300" b="0" i="0" u="none" strike="noStrike" cap="none" dirty="0">
                <a:solidFill>
                  <a:srgbClr val="000000"/>
                </a:solidFill>
                <a:latin typeface="Raleway"/>
                <a:ea typeface="Raleway"/>
                <a:cs typeface="Raleway"/>
                <a:sym typeface="Raleway"/>
              </a:rPr>
              <a:t>Past year end financial statements (interim financials if available)</a:t>
            </a:r>
            <a:endParaRPr sz="1300" b="0" i="0" u="none" strike="noStrike" cap="none" dirty="0">
              <a:solidFill>
                <a:srgbClr val="000000"/>
              </a:solidFill>
              <a:latin typeface="Raleway"/>
              <a:ea typeface="Raleway"/>
              <a:cs typeface="Raleway"/>
              <a:sym typeface="Raleway"/>
            </a:endParaRPr>
          </a:p>
          <a:p>
            <a:pPr marL="457200" marR="0" lvl="0" indent="-311150" algn="l" rtl="0">
              <a:lnSpc>
                <a:spcPct val="115000"/>
              </a:lnSpc>
              <a:spcBef>
                <a:spcPts val="0"/>
              </a:spcBef>
              <a:spcAft>
                <a:spcPts val="0"/>
              </a:spcAft>
              <a:buClr>
                <a:srgbClr val="000000"/>
              </a:buClr>
              <a:buSzPts val="1300"/>
              <a:buFont typeface="Raleway"/>
              <a:buChar char="●"/>
            </a:pPr>
            <a:r>
              <a:rPr lang="en-US" sz="1300" b="0" i="0" u="none" strike="noStrike" cap="none" dirty="0">
                <a:solidFill>
                  <a:srgbClr val="000000"/>
                </a:solidFill>
                <a:latin typeface="Raleway"/>
                <a:ea typeface="Raleway"/>
                <a:cs typeface="Raleway"/>
                <a:sym typeface="Raleway"/>
              </a:rPr>
              <a:t>Technical details including product stage timeline and regulatory issues</a:t>
            </a:r>
            <a:endParaRPr sz="1300" b="0" i="0" u="none" strike="noStrike" cap="none" dirty="0">
              <a:solidFill>
                <a:srgbClr val="000000"/>
              </a:solidFill>
              <a:latin typeface="Raleway"/>
              <a:ea typeface="Raleway"/>
              <a:cs typeface="Raleway"/>
              <a:sym typeface="Raleway"/>
            </a:endParaRPr>
          </a:p>
          <a:p>
            <a:pPr marL="457200" marR="0" lvl="0" indent="-311150" algn="l" rtl="0">
              <a:lnSpc>
                <a:spcPct val="115000"/>
              </a:lnSpc>
              <a:spcBef>
                <a:spcPts val="0"/>
              </a:spcBef>
              <a:spcAft>
                <a:spcPts val="0"/>
              </a:spcAft>
              <a:buClr>
                <a:srgbClr val="000000"/>
              </a:buClr>
              <a:buSzPts val="1300"/>
              <a:buFont typeface="Raleway"/>
              <a:buChar char="●"/>
            </a:pPr>
            <a:r>
              <a:rPr lang="en-US" sz="1300" b="0" i="0" u="none" strike="noStrike" cap="none" dirty="0">
                <a:solidFill>
                  <a:srgbClr val="000000"/>
                </a:solidFill>
                <a:latin typeface="Raleway"/>
                <a:ea typeface="Raleway"/>
                <a:cs typeface="Raleway"/>
                <a:sym typeface="Raleway"/>
              </a:rPr>
              <a:t>Market research conducted</a:t>
            </a:r>
            <a:endParaRPr sz="1300" b="0" i="0" u="none" strike="noStrike" cap="none" dirty="0">
              <a:solidFill>
                <a:srgbClr val="000000"/>
              </a:solidFill>
              <a:latin typeface="Raleway"/>
              <a:ea typeface="Raleway"/>
              <a:cs typeface="Raleway"/>
              <a:sym typeface="Raleway"/>
            </a:endParaRPr>
          </a:p>
          <a:p>
            <a:pPr marL="457200" marR="0" lvl="0" indent="-311150" algn="l" rtl="0">
              <a:lnSpc>
                <a:spcPct val="115000"/>
              </a:lnSpc>
              <a:spcBef>
                <a:spcPts val="0"/>
              </a:spcBef>
              <a:spcAft>
                <a:spcPts val="0"/>
              </a:spcAft>
              <a:buClr>
                <a:srgbClr val="000000"/>
              </a:buClr>
              <a:buSzPts val="1300"/>
              <a:buFont typeface="Raleway"/>
              <a:buChar char="●"/>
            </a:pPr>
            <a:r>
              <a:rPr lang="en-US" sz="1300" b="0" i="0" u="none" strike="noStrike" cap="none" dirty="0">
                <a:solidFill>
                  <a:srgbClr val="000000"/>
                </a:solidFill>
                <a:latin typeface="Raleway"/>
                <a:ea typeface="Raleway"/>
                <a:cs typeface="Raleway"/>
                <a:sym typeface="Raleway"/>
              </a:rPr>
              <a:t>Competition</a:t>
            </a:r>
            <a:endParaRPr sz="1300" b="0" i="0" u="none" strike="noStrike" cap="none" dirty="0">
              <a:solidFill>
                <a:srgbClr val="000000"/>
              </a:solidFill>
              <a:latin typeface="Raleway"/>
              <a:ea typeface="Raleway"/>
              <a:cs typeface="Raleway"/>
              <a:sym typeface="Raleway"/>
            </a:endParaRPr>
          </a:p>
          <a:p>
            <a:pPr marL="457200" marR="0" lvl="0" indent="-311150" algn="l" rtl="0">
              <a:lnSpc>
                <a:spcPct val="115000"/>
              </a:lnSpc>
              <a:spcBef>
                <a:spcPts val="0"/>
              </a:spcBef>
              <a:spcAft>
                <a:spcPts val="0"/>
              </a:spcAft>
              <a:buClr>
                <a:srgbClr val="000000"/>
              </a:buClr>
              <a:buSzPts val="1300"/>
              <a:buFont typeface="Raleway"/>
              <a:buChar char="●"/>
            </a:pPr>
            <a:r>
              <a:rPr lang="en-US" sz="1300" b="0" i="0" u="none" strike="noStrike" cap="none" dirty="0">
                <a:solidFill>
                  <a:srgbClr val="000000"/>
                </a:solidFill>
                <a:latin typeface="Raleway"/>
                <a:ea typeface="Raleway"/>
                <a:cs typeface="Raleway"/>
                <a:sym typeface="Raleway"/>
              </a:rPr>
              <a:t>Sales and marketing strategies and tactics</a:t>
            </a:r>
            <a:endParaRPr sz="1300" b="0" i="0" u="none" strike="noStrike" cap="none" dirty="0">
              <a:solidFill>
                <a:srgbClr val="000000"/>
              </a:solidFill>
              <a:latin typeface="Raleway"/>
              <a:ea typeface="Raleway"/>
              <a:cs typeface="Raleway"/>
              <a:sym typeface="Raleway"/>
            </a:endParaRPr>
          </a:p>
          <a:p>
            <a:pPr marL="457200" marR="0" lvl="0" indent="-311150" algn="l" rtl="0">
              <a:lnSpc>
                <a:spcPct val="115000"/>
              </a:lnSpc>
              <a:spcBef>
                <a:spcPts val="0"/>
              </a:spcBef>
              <a:spcAft>
                <a:spcPts val="0"/>
              </a:spcAft>
              <a:buClr>
                <a:srgbClr val="000000"/>
              </a:buClr>
              <a:buSzPts val="1300"/>
              <a:buFont typeface="Raleway"/>
              <a:buChar char="●"/>
            </a:pPr>
            <a:r>
              <a:rPr lang="en-US" sz="1300" b="0" i="0" u="none" strike="noStrike" cap="none" dirty="0">
                <a:solidFill>
                  <a:srgbClr val="000000"/>
                </a:solidFill>
                <a:latin typeface="Raleway"/>
                <a:ea typeface="Raleway"/>
                <a:cs typeface="Raleway"/>
                <a:sym typeface="Raleway"/>
              </a:rPr>
              <a:t>Traction:  Who are your existing customers</a:t>
            </a:r>
            <a:endParaRPr sz="1300" b="0" i="0" u="none" strike="noStrike" cap="none" dirty="0">
              <a:solidFill>
                <a:srgbClr val="000000"/>
              </a:solidFill>
              <a:latin typeface="Raleway"/>
              <a:ea typeface="Raleway"/>
              <a:cs typeface="Raleway"/>
              <a:sym typeface="Raleway"/>
            </a:endParaRPr>
          </a:p>
          <a:p>
            <a:pPr marL="457200" marR="0" lvl="0" indent="-311150" algn="l" rtl="0">
              <a:lnSpc>
                <a:spcPct val="115000"/>
              </a:lnSpc>
              <a:spcBef>
                <a:spcPts val="0"/>
              </a:spcBef>
              <a:spcAft>
                <a:spcPts val="0"/>
              </a:spcAft>
              <a:buClr>
                <a:srgbClr val="000000"/>
              </a:buClr>
              <a:buSzPts val="1300"/>
              <a:buFont typeface="Raleway"/>
              <a:buChar char="●"/>
            </a:pPr>
            <a:r>
              <a:rPr lang="en-US" sz="1300" b="0" i="0" u="none" strike="noStrike" cap="none" dirty="0">
                <a:solidFill>
                  <a:srgbClr val="000000"/>
                </a:solidFill>
                <a:latin typeface="Raleway"/>
                <a:ea typeface="Raleway"/>
                <a:cs typeface="Raleway"/>
                <a:sym typeface="Raleway"/>
              </a:rPr>
              <a:t>Testimonials</a:t>
            </a:r>
            <a:endParaRPr sz="1300" b="0" i="0" u="none" strike="noStrike" cap="none" dirty="0">
              <a:solidFill>
                <a:srgbClr val="000000"/>
              </a:solidFill>
              <a:latin typeface="Raleway"/>
              <a:ea typeface="Raleway"/>
              <a:cs typeface="Raleway"/>
              <a:sym typeface="Raleway"/>
            </a:endParaRPr>
          </a:p>
          <a:p>
            <a:pPr marL="457200" marR="0" lvl="0" indent="-311150" algn="l" rtl="0">
              <a:lnSpc>
                <a:spcPct val="115000"/>
              </a:lnSpc>
              <a:spcBef>
                <a:spcPts val="0"/>
              </a:spcBef>
              <a:spcAft>
                <a:spcPts val="0"/>
              </a:spcAft>
              <a:buClr>
                <a:srgbClr val="000000"/>
              </a:buClr>
              <a:buSzPts val="1300"/>
              <a:buFont typeface="Raleway"/>
              <a:buChar char="●"/>
            </a:pPr>
            <a:r>
              <a:rPr lang="en-US" sz="1300" b="0" i="0" u="none" strike="noStrike" cap="none" dirty="0">
                <a:solidFill>
                  <a:srgbClr val="000000"/>
                </a:solidFill>
                <a:latin typeface="Raleway"/>
                <a:ea typeface="Raleway"/>
                <a:cs typeface="Raleway"/>
                <a:sym typeface="Raleway"/>
              </a:rPr>
              <a:t>Location of the company and why</a:t>
            </a:r>
            <a:endParaRPr sz="1300" b="0" i="0" u="none" strike="noStrike" cap="none" dirty="0">
              <a:solidFill>
                <a:srgbClr val="000000"/>
              </a:solidFill>
              <a:latin typeface="Raleway"/>
              <a:ea typeface="Raleway"/>
              <a:cs typeface="Raleway"/>
              <a:sym typeface="Raleway"/>
            </a:endParaRPr>
          </a:p>
          <a:p>
            <a:pPr marL="457200" marR="0" lvl="0" indent="-311150" algn="l" rtl="0">
              <a:lnSpc>
                <a:spcPct val="115000"/>
              </a:lnSpc>
              <a:spcBef>
                <a:spcPts val="0"/>
              </a:spcBef>
              <a:spcAft>
                <a:spcPts val="0"/>
              </a:spcAft>
              <a:buClr>
                <a:srgbClr val="000000"/>
              </a:buClr>
              <a:buSzPts val="1300"/>
              <a:buFont typeface="Raleway"/>
              <a:buChar char="●"/>
            </a:pPr>
            <a:r>
              <a:rPr lang="en-US" sz="1300" b="0" i="0" u="none" strike="noStrike" cap="none" dirty="0">
                <a:solidFill>
                  <a:srgbClr val="000000"/>
                </a:solidFill>
                <a:latin typeface="Raleway"/>
                <a:ea typeface="Raleway"/>
                <a:cs typeface="Raleway"/>
                <a:sym typeface="Raleway"/>
              </a:rPr>
              <a:t>Intellectual property details</a:t>
            </a:r>
            <a:endParaRPr sz="1300" b="0" i="0" u="none" strike="noStrike" cap="none" dirty="0">
              <a:solidFill>
                <a:srgbClr val="000000"/>
              </a:solidFill>
              <a:latin typeface="Raleway"/>
              <a:ea typeface="Raleway"/>
              <a:cs typeface="Raleway"/>
              <a:sym typeface="Raleway"/>
            </a:endParaRPr>
          </a:p>
          <a:p>
            <a:pPr marL="457200" marR="0" lvl="0" indent="-311150" algn="l" rtl="0">
              <a:lnSpc>
                <a:spcPct val="115000"/>
              </a:lnSpc>
              <a:spcBef>
                <a:spcPts val="0"/>
              </a:spcBef>
              <a:spcAft>
                <a:spcPts val="0"/>
              </a:spcAft>
              <a:buClr>
                <a:srgbClr val="000000"/>
              </a:buClr>
              <a:buSzPts val="1300"/>
              <a:buFont typeface="Raleway"/>
              <a:buChar char="●"/>
            </a:pPr>
            <a:r>
              <a:rPr lang="en-US" sz="1300" b="0" i="0" u="none" strike="noStrike" cap="none" dirty="0">
                <a:solidFill>
                  <a:srgbClr val="000000"/>
                </a:solidFill>
                <a:latin typeface="Raleway"/>
                <a:ea typeface="Raleway"/>
                <a:cs typeface="Raleway"/>
                <a:sym typeface="Raleway"/>
              </a:rPr>
              <a:t>Human resource strategy (next hires)</a:t>
            </a:r>
            <a:endParaRPr sz="1300" b="0" i="0" u="none" strike="noStrike" cap="none" dirty="0">
              <a:solidFill>
                <a:srgbClr val="000000"/>
              </a:solidFill>
              <a:latin typeface="Raleway"/>
              <a:ea typeface="Raleway"/>
              <a:cs typeface="Raleway"/>
              <a:sym typeface="Raleway"/>
            </a:endParaRPr>
          </a:p>
          <a:p>
            <a:pPr marL="45720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1"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457200" marR="0" lvl="1"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a:p>
            <a:pPr marL="742950" marR="0" lvl="1" indent="-171450" algn="l" rtl="0">
              <a:lnSpc>
                <a:spcPct val="150000"/>
              </a:lnSpc>
              <a:spcBef>
                <a:spcPts val="0"/>
              </a:spcBef>
              <a:spcAft>
                <a:spcPts val="0"/>
              </a:spcAft>
              <a:buClr>
                <a:srgbClr val="000000"/>
              </a:buClr>
              <a:buSzPts val="1800"/>
              <a:buFont typeface="Arial"/>
              <a:buNone/>
            </a:pPr>
            <a:endParaRPr sz="1400" b="0" i="0" u="none" strike="noStrike" cap="none" dirty="0">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Raleway"/>
              <a:ea typeface="Raleway"/>
              <a:cs typeface="Raleway"/>
              <a:sym typeface="Raleway"/>
            </a:endParaRPr>
          </a:p>
        </p:txBody>
      </p:sp>
      <p:pic>
        <p:nvPicPr>
          <p:cNvPr id="4" name="Picture 3">
            <a:extLst>
              <a:ext uri="{FF2B5EF4-FFF2-40B4-BE49-F238E27FC236}">
                <a16:creationId xmlns:a16="http://schemas.microsoft.com/office/drawing/2014/main" id="{1310FAE8-E04E-AC43-9442-C0DB52680B47}"/>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Value Proposition Canvas</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1C80B4"/>
              </a:solidFill>
              <a:latin typeface="Raleway"/>
              <a:ea typeface="Raleway"/>
              <a:cs typeface="Raleway"/>
              <a:sym typeface="Raleway"/>
            </a:endParaRPr>
          </a:p>
        </p:txBody>
      </p:sp>
      <p:sp>
        <p:nvSpPr>
          <p:cNvPr id="106" name="Google Shape;106;p4"/>
          <p:cNvSpPr/>
          <p:nvPr/>
        </p:nvSpPr>
        <p:spPr>
          <a:xfrm>
            <a:off x="738025" y="1047750"/>
            <a:ext cx="1917000" cy="3272100"/>
          </a:xfrm>
          <a:prstGeom prst="rect">
            <a:avLst/>
          </a:prstGeom>
          <a:solidFill>
            <a:schemeClr val="lt1"/>
          </a:solid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r>
              <a:rPr lang="en-US" sz="1400" b="0" i="0" u="none" strike="noStrike" cap="none" dirty="0">
                <a:solidFill>
                  <a:srgbClr val="000000"/>
                </a:solidFill>
                <a:latin typeface="Raleway"/>
                <a:ea typeface="Raleway"/>
                <a:cs typeface="Raleway"/>
                <a:sym typeface="Raleway"/>
              </a:rPr>
              <a:t>Products &amp; Services</a:t>
            </a:r>
            <a:endParaRPr sz="1000" b="0" i="0" u="none" strike="noStrike" cap="none" dirty="0">
              <a:solidFill>
                <a:srgbClr val="000000"/>
              </a:solidFill>
              <a:latin typeface="Raleway"/>
              <a:ea typeface="Raleway"/>
              <a:cs typeface="Raleway"/>
              <a:sym typeface="Raleway"/>
            </a:endParaRPr>
          </a:p>
        </p:txBody>
      </p:sp>
      <p:sp>
        <p:nvSpPr>
          <p:cNvPr id="107" name="Google Shape;107;p4"/>
          <p:cNvSpPr/>
          <p:nvPr/>
        </p:nvSpPr>
        <p:spPr>
          <a:xfrm>
            <a:off x="6488972" y="1047750"/>
            <a:ext cx="1917000" cy="3272100"/>
          </a:xfrm>
          <a:prstGeom prst="rect">
            <a:avLst/>
          </a:prstGeom>
          <a:solidFill>
            <a:schemeClr val="lt1"/>
          </a:solidFill>
          <a:ln w="158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r>
              <a:rPr lang="en-US" sz="1400" b="0" i="0" u="none" strike="noStrike" cap="none">
                <a:solidFill>
                  <a:srgbClr val="000000"/>
                </a:solidFill>
                <a:latin typeface="Raleway"/>
                <a:ea typeface="Raleway"/>
                <a:cs typeface="Raleway"/>
                <a:sym typeface="Raleway"/>
              </a:rPr>
              <a:t>Customer Jobs</a:t>
            </a:r>
            <a:endParaRPr sz="1400" b="0" i="0" u="none" strike="noStrike" cap="none">
              <a:solidFill>
                <a:srgbClr val="000000"/>
              </a:solidFill>
              <a:latin typeface="Raleway"/>
              <a:ea typeface="Raleway"/>
              <a:cs typeface="Raleway"/>
              <a:sym typeface="Raleway"/>
            </a:endParaRPr>
          </a:p>
        </p:txBody>
      </p:sp>
      <p:sp>
        <p:nvSpPr>
          <p:cNvPr id="108" name="Google Shape;108;p4"/>
          <p:cNvSpPr/>
          <p:nvPr/>
        </p:nvSpPr>
        <p:spPr>
          <a:xfrm>
            <a:off x="2655007" y="1047750"/>
            <a:ext cx="1917000" cy="1089600"/>
          </a:xfrm>
          <a:prstGeom prst="rect">
            <a:avLst/>
          </a:prstGeom>
          <a:solidFill>
            <a:schemeClr val="lt1"/>
          </a:solid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r>
              <a:rPr lang="en-US" sz="1400" b="0" i="0" u="none" strike="noStrike" cap="none" dirty="0">
                <a:solidFill>
                  <a:srgbClr val="000000"/>
                </a:solidFill>
                <a:latin typeface="Raleway"/>
                <a:ea typeface="Raleway"/>
                <a:cs typeface="Raleway"/>
                <a:sym typeface="Raleway"/>
              </a:rPr>
              <a:t>Gain Creators</a:t>
            </a:r>
            <a:endParaRPr sz="1400" b="0" i="0" u="none" strike="noStrike" cap="none" dirty="0">
              <a:solidFill>
                <a:srgbClr val="000000"/>
              </a:solidFill>
              <a:latin typeface="Raleway"/>
              <a:ea typeface="Raleway"/>
              <a:cs typeface="Raleway"/>
              <a:sym typeface="Raleway"/>
            </a:endParaRPr>
          </a:p>
        </p:txBody>
      </p:sp>
      <p:sp>
        <p:nvSpPr>
          <p:cNvPr id="109" name="Google Shape;109;p4"/>
          <p:cNvSpPr/>
          <p:nvPr/>
        </p:nvSpPr>
        <p:spPr>
          <a:xfrm>
            <a:off x="2655007" y="3230164"/>
            <a:ext cx="1908600" cy="1089600"/>
          </a:xfrm>
          <a:prstGeom prst="rect">
            <a:avLst/>
          </a:prstGeom>
          <a:solidFill>
            <a:schemeClr val="lt1"/>
          </a:solid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r>
              <a:rPr lang="en-US" sz="1400" b="0" i="0" u="none" strike="noStrike" cap="none" dirty="0">
                <a:solidFill>
                  <a:srgbClr val="000000"/>
                </a:solidFill>
                <a:latin typeface="Raleway"/>
                <a:ea typeface="Raleway"/>
                <a:cs typeface="Raleway"/>
                <a:sym typeface="Raleway"/>
              </a:rPr>
              <a:t>Pain Relievers</a:t>
            </a:r>
            <a:endParaRPr sz="1400" b="0" i="0" u="none" strike="noStrike" cap="none" dirty="0">
              <a:solidFill>
                <a:srgbClr val="000000"/>
              </a:solidFill>
              <a:latin typeface="Raleway"/>
              <a:ea typeface="Raleway"/>
              <a:cs typeface="Raleway"/>
              <a:sym typeface="Raleway"/>
            </a:endParaRPr>
          </a:p>
        </p:txBody>
      </p:sp>
      <p:pic>
        <p:nvPicPr>
          <p:cNvPr id="110" name="Google Shape;110;p4"/>
          <p:cNvPicPr preferRelativeResize="0"/>
          <p:nvPr/>
        </p:nvPicPr>
        <p:blipFill rotWithShape="1">
          <a:blip r:embed="rId3">
            <a:alphaModFix/>
          </a:blip>
          <a:srcRect/>
          <a:stretch/>
        </p:blipFill>
        <p:spPr>
          <a:xfrm>
            <a:off x="3487710" y="2152384"/>
            <a:ext cx="2197918" cy="1062805"/>
          </a:xfrm>
          <a:prstGeom prst="rect">
            <a:avLst/>
          </a:prstGeom>
          <a:noFill/>
          <a:ln>
            <a:noFill/>
          </a:ln>
        </p:spPr>
      </p:pic>
      <p:sp>
        <p:nvSpPr>
          <p:cNvPr id="111" name="Google Shape;111;p4"/>
          <p:cNvSpPr/>
          <p:nvPr/>
        </p:nvSpPr>
        <p:spPr>
          <a:xfrm>
            <a:off x="4563728" y="3230164"/>
            <a:ext cx="1925400" cy="1089600"/>
          </a:xfrm>
          <a:prstGeom prst="rect">
            <a:avLst/>
          </a:prstGeom>
          <a:solidFill>
            <a:schemeClr val="lt1"/>
          </a:solidFill>
          <a:ln w="158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r>
              <a:rPr lang="en-US" sz="1400" b="0" i="0" u="none" strike="noStrike" cap="none">
                <a:solidFill>
                  <a:srgbClr val="000000"/>
                </a:solidFill>
                <a:latin typeface="Raleway"/>
                <a:ea typeface="Raleway"/>
                <a:cs typeface="Raleway"/>
                <a:sym typeface="Raleway"/>
              </a:rPr>
              <a:t>Pains</a:t>
            </a:r>
            <a:endParaRPr sz="1400" b="0" i="0" u="none" strike="noStrike" cap="none">
              <a:solidFill>
                <a:srgbClr val="000000"/>
              </a:solidFill>
              <a:latin typeface="Raleway"/>
              <a:ea typeface="Raleway"/>
              <a:cs typeface="Raleway"/>
              <a:sym typeface="Raleway"/>
            </a:endParaRPr>
          </a:p>
        </p:txBody>
      </p:sp>
      <p:sp>
        <p:nvSpPr>
          <p:cNvPr id="112" name="Google Shape;112;p4"/>
          <p:cNvSpPr/>
          <p:nvPr/>
        </p:nvSpPr>
        <p:spPr>
          <a:xfrm>
            <a:off x="4563728" y="1047750"/>
            <a:ext cx="1925400" cy="1089600"/>
          </a:xfrm>
          <a:prstGeom prst="rect">
            <a:avLst/>
          </a:prstGeom>
          <a:solidFill>
            <a:schemeClr val="lt1"/>
          </a:solidFill>
          <a:ln w="158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Gill Sans"/>
              <a:buNone/>
            </a:pPr>
            <a:r>
              <a:rPr lang="en-US" sz="1400" b="0" i="0" u="none" strike="noStrike" cap="none">
                <a:solidFill>
                  <a:srgbClr val="000000"/>
                </a:solidFill>
                <a:latin typeface="Raleway"/>
                <a:ea typeface="Raleway"/>
                <a:cs typeface="Raleway"/>
                <a:sym typeface="Raleway"/>
              </a:rPr>
              <a:t>Gains</a:t>
            </a:r>
            <a:endParaRPr sz="1400" b="0" i="0" u="none" strike="noStrike" cap="none">
              <a:solidFill>
                <a:srgbClr val="000000"/>
              </a:solidFill>
              <a:latin typeface="Raleway"/>
              <a:ea typeface="Raleway"/>
              <a:cs typeface="Raleway"/>
              <a:sym typeface="Raleway"/>
            </a:endParaRPr>
          </a:p>
        </p:txBody>
      </p:sp>
      <p:pic>
        <p:nvPicPr>
          <p:cNvPr id="11" name="Picture 10">
            <a:extLst>
              <a:ext uri="{FF2B5EF4-FFF2-40B4-BE49-F238E27FC236}">
                <a16:creationId xmlns:a16="http://schemas.microsoft.com/office/drawing/2014/main" id="{EDD6CA60-18CD-E049-9191-B03C021C9047}"/>
              </a:ext>
            </a:extLst>
          </p:cNvPr>
          <p:cNvPicPr>
            <a:picLocks noChangeAspect="1"/>
          </p:cNvPicPr>
          <p:nvPr/>
        </p:nvPicPr>
        <p:blipFill>
          <a:blip r:embed="rId4"/>
          <a:stretch>
            <a:fillRect/>
          </a:stretch>
        </p:blipFill>
        <p:spPr>
          <a:xfrm>
            <a:off x="8500155" y="4467691"/>
            <a:ext cx="542624" cy="5288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Day in the Life of my Customer</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cxnSp>
        <p:nvCxnSpPr>
          <p:cNvPr id="118" name="Google Shape;118;p5"/>
          <p:cNvCxnSpPr/>
          <p:nvPr/>
        </p:nvCxnSpPr>
        <p:spPr>
          <a:xfrm>
            <a:off x="1628064" y="913205"/>
            <a:ext cx="5448300" cy="2343900"/>
          </a:xfrm>
          <a:prstGeom prst="straightConnector1">
            <a:avLst/>
          </a:prstGeom>
          <a:solidFill>
            <a:srgbClr val="BBE0E3"/>
          </a:solidFill>
          <a:ln w="25400" cap="flat" cmpd="sng">
            <a:solidFill>
              <a:srgbClr val="000000"/>
            </a:solidFill>
            <a:prstDash val="solid"/>
            <a:round/>
            <a:headEnd type="none" w="sm" len="sm"/>
            <a:tailEnd type="none" w="sm" len="sm"/>
          </a:ln>
        </p:spPr>
      </p:cxnSp>
      <p:cxnSp>
        <p:nvCxnSpPr>
          <p:cNvPr id="119" name="Google Shape;119;p5"/>
          <p:cNvCxnSpPr/>
          <p:nvPr/>
        </p:nvCxnSpPr>
        <p:spPr>
          <a:xfrm rot="10800000" flipH="1">
            <a:off x="1628064" y="994377"/>
            <a:ext cx="5208900" cy="2262900"/>
          </a:xfrm>
          <a:prstGeom prst="straightConnector1">
            <a:avLst/>
          </a:prstGeom>
          <a:solidFill>
            <a:srgbClr val="BBE0E3"/>
          </a:solidFill>
          <a:ln w="25400" cap="flat" cmpd="sng">
            <a:solidFill>
              <a:srgbClr val="000000"/>
            </a:solidFill>
            <a:prstDash val="solid"/>
            <a:round/>
            <a:headEnd type="none" w="sm" len="sm"/>
            <a:tailEnd type="none" w="sm" len="sm"/>
          </a:ln>
        </p:spPr>
      </p:cxnSp>
      <p:sp>
        <p:nvSpPr>
          <p:cNvPr id="120" name="Google Shape;120;p5"/>
          <p:cNvSpPr/>
          <p:nvPr/>
        </p:nvSpPr>
        <p:spPr>
          <a:xfrm>
            <a:off x="3687180" y="1575999"/>
            <a:ext cx="1233900" cy="925500"/>
          </a:xfrm>
          <a:prstGeom prst="ellipse">
            <a:avLst/>
          </a:prstGeom>
          <a:solidFill>
            <a:schemeClr val="bg1">
              <a:lumMod val="75000"/>
            </a:schemeClr>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00000"/>
              </a:buClr>
              <a:buSzPts val="1200"/>
              <a:buFont typeface="Gill Sans"/>
              <a:buNone/>
            </a:pPr>
            <a:r>
              <a:rPr lang="en-US" sz="1200" b="0" i="0" u="none" strike="noStrike" cap="none">
                <a:solidFill>
                  <a:srgbClr val="000000"/>
                </a:solidFill>
                <a:latin typeface="Raleway"/>
                <a:ea typeface="Raleway"/>
                <a:cs typeface="Raleway"/>
                <a:sym typeface="Raleway"/>
              </a:rPr>
              <a:t>Insert image of target buyer</a:t>
            </a:r>
            <a:endParaRPr sz="1400" b="0" i="0" u="none" strike="noStrike" cap="none">
              <a:solidFill>
                <a:srgbClr val="000000"/>
              </a:solidFill>
              <a:latin typeface="Raleway"/>
              <a:ea typeface="Raleway"/>
              <a:cs typeface="Raleway"/>
              <a:sym typeface="Raleway"/>
            </a:endParaRPr>
          </a:p>
        </p:txBody>
      </p:sp>
      <p:sp>
        <p:nvSpPr>
          <p:cNvPr id="121" name="Google Shape;121;p5"/>
          <p:cNvSpPr txBox="1"/>
          <p:nvPr/>
        </p:nvSpPr>
        <p:spPr>
          <a:xfrm>
            <a:off x="3396462" y="857025"/>
            <a:ext cx="1815300" cy="49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Raleway"/>
                <a:ea typeface="Raleway"/>
                <a:cs typeface="Raleway"/>
                <a:sym typeface="Raleway"/>
              </a:rPr>
              <a:t>What does she THINK AND FEEL?</a:t>
            </a:r>
            <a:endParaRPr sz="1200" b="1" i="0" u="none" strike="noStrike" cap="none" dirty="0">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Raleway"/>
                <a:ea typeface="Raleway"/>
                <a:cs typeface="Raleway"/>
                <a:sym typeface="Raleway"/>
              </a:rPr>
              <a:t>worries, aspirations  </a:t>
            </a:r>
            <a:endParaRPr sz="1200" b="0" i="0" u="none" strike="noStrike" cap="none" dirty="0">
              <a:solidFill>
                <a:srgbClr val="000000"/>
              </a:solidFill>
              <a:latin typeface="Raleway"/>
              <a:ea typeface="Raleway"/>
              <a:cs typeface="Raleway"/>
              <a:sym typeface="Raleway"/>
            </a:endParaRPr>
          </a:p>
        </p:txBody>
      </p:sp>
      <p:sp>
        <p:nvSpPr>
          <p:cNvPr id="122" name="Google Shape;122;p5"/>
          <p:cNvSpPr txBox="1"/>
          <p:nvPr/>
        </p:nvSpPr>
        <p:spPr>
          <a:xfrm>
            <a:off x="6479032" y="1634944"/>
            <a:ext cx="1606200" cy="45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aleway"/>
                <a:ea typeface="Raleway"/>
                <a:cs typeface="Raleway"/>
                <a:sym typeface="Raleway"/>
              </a:rPr>
              <a:t>What does she SEE?</a:t>
            </a:r>
            <a:endParaRPr sz="1200" b="1" i="0" u="none" strike="noStrike" cap="none">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aleway"/>
                <a:ea typeface="Raleway"/>
                <a:cs typeface="Raleway"/>
                <a:sym typeface="Raleway"/>
              </a:rPr>
              <a:t>Environment, colleagues, events, other products? </a:t>
            </a:r>
            <a:endParaRPr sz="1200" b="0" i="0" u="none" strike="noStrike" cap="none">
              <a:solidFill>
                <a:srgbClr val="000000"/>
              </a:solidFill>
              <a:latin typeface="Raleway"/>
              <a:ea typeface="Raleway"/>
              <a:cs typeface="Raleway"/>
              <a:sym typeface="Raleway"/>
            </a:endParaRPr>
          </a:p>
        </p:txBody>
      </p:sp>
      <p:sp>
        <p:nvSpPr>
          <p:cNvPr id="123" name="Google Shape;123;p5"/>
          <p:cNvSpPr txBox="1"/>
          <p:nvPr/>
        </p:nvSpPr>
        <p:spPr>
          <a:xfrm>
            <a:off x="880425" y="1673434"/>
            <a:ext cx="1777200" cy="45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Raleway"/>
                <a:ea typeface="Raleway"/>
                <a:cs typeface="Raleway"/>
                <a:sym typeface="Raleway"/>
              </a:rPr>
              <a:t>What does she HEAR?</a:t>
            </a:r>
            <a:endParaRPr sz="1200" b="1" i="0" u="none" strike="noStrike" cap="none" dirty="0">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Raleway"/>
                <a:ea typeface="Raleway"/>
                <a:cs typeface="Raleway"/>
                <a:sym typeface="Raleway"/>
              </a:rPr>
              <a:t>Friends, boss, colleagues, influencers</a:t>
            </a:r>
            <a:endParaRPr sz="1200" b="0" i="0" u="none" strike="noStrike" cap="none" dirty="0">
              <a:solidFill>
                <a:srgbClr val="000000"/>
              </a:solidFill>
              <a:latin typeface="Raleway"/>
              <a:ea typeface="Raleway"/>
              <a:cs typeface="Raleway"/>
              <a:sym typeface="Raleway"/>
            </a:endParaRPr>
          </a:p>
        </p:txBody>
      </p:sp>
      <p:sp>
        <p:nvSpPr>
          <p:cNvPr id="124" name="Google Shape;124;p5"/>
          <p:cNvSpPr txBox="1"/>
          <p:nvPr/>
        </p:nvSpPr>
        <p:spPr>
          <a:xfrm>
            <a:off x="1950774" y="3473550"/>
            <a:ext cx="1777200" cy="45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aleway"/>
                <a:ea typeface="Raleway"/>
                <a:cs typeface="Raleway"/>
                <a:sym typeface="Raleway"/>
              </a:rPr>
              <a:t>PAINS</a:t>
            </a:r>
            <a:endParaRPr sz="1200" b="1" i="0" u="none" strike="noStrike" cap="none">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aleway"/>
                <a:ea typeface="Raleway"/>
                <a:cs typeface="Raleway"/>
                <a:sym typeface="Raleway"/>
              </a:rPr>
              <a:t>Her fears, frustrations, obstacles?</a:t>
            </a:r>
            <a:endParaRPr sz="1200" b="0" i="0" u="none" strike="noStrike" cap="none">
              <a:solidFill>
                <a:srgbClr val="000000"/>
              </a:solidFill>
              <a:latin typeface="Raleway"/>
              <a:ea typeface="Raleway"/>
              <a:cs typeface="Raleway"/>
              <a:sym typeface="Raleway"/>
            </a:endParaRPr>
          </a:p>
        </p:txBody>
      </p:sp>
      <p:sp>
        <p:nvSpPr>
          <p:cNvPr id="125" name="Google Shape;125;p5"/>
          <p:cNvSpPr txBox="1"/>
          <p:nvPr/>
        </p:nvSpPr>
        <p:spPr>
          <a:xfrm>
            <a:off x="4841631" y="3483947"/>
            <a:ext cx="1606200" cy="45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aleway"/>
                <a:ea typeface="Raleway"/>
                <a:cs typeface="Raleway"/>
                <a:sym typeface="Raleway"/>
              </a:rPr>
              <a:t>GAINS</a:t>
            </a:r>
            <a:endParaRPr sz="1200" b="1" i="0" u="none" strike="noStrike" cap="none">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aleway"/>
                <a:ea typeface="Raleway"/>
                <a:cs typeface="Raleway"/>
                <a:sym typeface="Raleway"/>
              </a:rPr>
              <a:t>Her wants/needs, success metrics</a:t>
            </a:r>
            <a:endParaRPr sz="1200" b="0" i="0" u="none" strike="noStrike" cap="none">
              <a:solidFill>
                <a:srgbClr val="000000"/>
              </a:solidFill>
              <a:latin typeface="Raleway"/>
              <a:ea typeface="Raleway"/>
              <a:cs typeface="Raleway"/>
              <a:sym typeface="Raleway"/>
            </a:endParaRPr>
          </a:p>
        </p:txBody>
      </p:sp>
      <p:cxnSp>
        <p:nvCxnSpPr>
          <p:cNvPr id="126" name="Google Shape;126;p5"/>
          <p:cNvCxnSpPr/>
          <p:nvPr/>
        </p:nvCxnSpPr>
        <p:spPr>
          <a:xfrm>
            <a:off x="1705416" y="3402571"/>
            <a:ext cx="5326500" cy="0"/>
          </a:xfrm>
          <a:prstGeom prst="straightConnector1">
            <a:avLst/>
          </a:prstGeom>
          <a:solidFill>
            <a:srgbClr val="BBE0E3"/>
          </a:solidFill>
          <a:ln w="25400" cap="flat" cmpd="sng">
            <a:solidFill>
              <a:srgbClr val="000000"/>
            </a:solidFill>
            <a:prstDash val="solid"/>
            <a:round/>
            <a:headEnd type="none" w="sm" len="sm"/>
            <a:tailEnd type="none" w="sm" len="sm"/>
          </a:ln>
        </p:spPr>
      </p:cxnSp>
      <p:cxnSp>
        <p:nvCxnSpPr>
          <p:cNvPr id="127" name="Google Shape;127;p5"/>
          <p:cNvCxnSpPr/>
          <p:nvPr/>
        </p:nvCxnSpPr>
        <p:spPr>
          <a:xfrm>
            <a:off x="4336628" y="3483669"/>
            <a:ext cx="0" cy="552000"/>
          </a:xfrm>
          <a:prstGeom prst="straightConnector1">
            <a:avLst/>
          </a:prstGeom>
          <a:solidFill>
            <a:srgbClr val="BBE0E3"/>
          </a:solidFill>
          <a:ln w="25400" cap="flat" cmpd="sng">
            <a:solidFill>
              <a:srgbClr val="000000"/>
            </a:solidFill>
            <a:prstDash val="solid"/>
            <a:round/>
            <a:headEnd type="none" w="sm" len="sm"/>
            <a:tailEnd type="none" w="sm" len="sm"/>
          </a:ln>
        </p:spPr>
      </p:cxnSp>
      <p:sp>
        <p:nvSpPr>
          <p:cNvPr id="128" name="Google Shape;128;p5"/>
          <p:cNvSpPr txBox="1"/>
          <p:nvPr/>
        </p:nvSpPr>
        <p:spPr>
          <a:xfrm>
            <a:off x="7107375" y="3132325"/>
            <a:ext cx="1410900" cy="100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aleway"/>
                <a:ea typeface="Raleway"/>
                <a:cs typeface="Raleway"/>
                <a:sym typeface="Raleway"/>
              </a:rPr>
              <a:t>Persona Name:</a:t>
            </a:r>
            <a:endParaRPr sz="13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aleway"/>
                <a:ea typeface="Raleway"/>
                <a:cs typeface="Raleway"/>
                <a:sym typeface="Raleway"/>
              </a:rPr>
              <a:t>Age:</a:t>
            </a:r>
            <a:endParaRPr sz="13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aleway"/>
                <a:ea typeface="Raleway"/>
                <a:cs typeface="Raleway"/>
                <a:sym typeface="Raleway"/>
              </a:rPr>
              <a:t>Gender:</a:t>
            </a:r>
            <a:endParaRPr sz="13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aleway"/>
                <a:ea typeface="Raleway"/>
                <a:cs typeface="Raleway"/>
                <a:sym typeface="Raleway"/>
              </a:rPr>
              <a:t>Title:</a:t>
            </a:r>
            <a:endParaRPr sz="13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aleway"/>
                <a:ea typeface="Raleway"/>
                <a:cs typeface="Raleway"/>
                <a:sym typeface="Raleway"/>
              </a:rPr>
              <a:t>Years of work:</a:t>
            </a:r>
            <a:endParaRPr sz="13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aleway"/>
                <a:ea typeface="Raleway"/>
                <a:cs typeface="Raleway"/>
                <a:sym typeface="Raleway"/>
              </a:rPr>
              <a:t>Family Status:</a:t>
            </a:r>
            <a:endParaRPr sz="13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aleway"/>
                <a:ea typeface="Raleway"/>
                <a:cs typeface="Raleway"/>
                <a:sym typeface="Raleway"/>
              </a:rPr>
              <a:t>Other Fun Facts…</a:t>
            </a:r>
            <a:endParaRPr sz="13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aleway"/>
              <a:ea typeface="Raleway"/>
              <a:cs typeface="Raleway"/>
              <a:sym typeface="Raleway"/>
            </a:endParaRPr>
          </a:p>
        </p:txBody>
      </p:sp>
      <p:sp>
        <p:nvSpPr>
          <p:cNvPr id="129" name="Google Shape;129;p5"/>
          <p:cNvSpPr txBox="1"/>
          <p:nvPr/>
        </p:nvSpPr>
        <p:spPr>
          <a:xfrm>
            <a:off x="622225" y="4215674"/>
            <a:ext cx="3052500" cy="21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rgbClr val="000000"/>
                </a:solidFill>
                <a:latin typeface="Raleway"/>
                <a:ea typeface="Raleway"/>
                <a:cs typeface="Raleway"/>
                <a:sym typeface="Raleway"/>
              </a:rPr>
              <a:t>* Duplicate slide for each buyer type</a:t>
            </a:r>
            <a:endParaRPr sz="1200" b="0" i="1" u="none" strike="noStrike" cap="none" dirty="0">
              <a:solidFill>
                <a:srgbClr val="000000"/>
              </a:solidFill>
              <a:latin typeface="Raleway"/>
              <a:ea typeface="Raleway"/>
              <a:cs typeface="Raleway"/>
              <a:sym typeface="Raleway"/>
            </a:endParaRPr>
          </a:p>
        </p:txBody>
      </p:sp>
      <p:sp>
        <p:nvSpPr>
          <p:cNvPr id="130" name="Google Shape;130;p5"/>
          <p:cNvSpPr txBox="1"/>
          <p:nvPr/>
        </p:nvSpPr>
        <p:spPr>
          <a:xfrm>
            <a:off x="3549323" y="2639535"/>
            <a:ext cx="1606200" cy="49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aleway"/>
                <a:ea typeface="Raleway"/>
                <a:cs typeface="Raleway"/>
                <a:sym typeface="Raleway"/>
              </a:rPr>
              <a:t>What does she SAY and DO?</a:t>
            </a:r>
            <a:endParaRPr sz="1200" b="1" i="0" u="none" strike="noStrike" cap="none">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aleway"/>
                <a:ea typeface="Raleway"/>
                <a:cs typeface="Raleway"/>
                <a:sym typeface="Raleway"/>
              </a:rPr>
              <a:t>Attitudes, appearance</a:t>
            </a:r>
            <a:endParaRPr sz="1200" b="0" i="0" u="none" strike="noStrike" cap="none">
              <a:solidFill>
                <a:srgbClr val="000000"/>
              </a:solidFill>
              <a:latin typeface="Raleway"/>
              <a:ea typeface="Raleway"/>
              <a:cs typeface="Raleway"/>
              <a:sym typeface="Raleway"/>
            </a:endParaRPr>
          </a:p>
        </p:txBody>
      </p:sp>
      <p:pic>
        <p:nvPicPr>
          <p:cNvPr id="18" name="Picture 17">
            <a:extLst>
              <a:ext uri="{FF2B5EF4-FFF2-40B4-BE49-F238E27FC236}">
                <a16:creationId xmlns:a16="http://schemas.microsoft.com/office/drawing/2014/main" id="{0E6654CD-6E81-3740-B13B-90EDD83E3751}"/>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Market Segmentation</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136" name="Google Shape;136;p6"/>
          <p:cNvSpPr txBox="1"/>
          <p:nvPr/>
        </p:nvSpPr>
        <p:spPr>
          <a:xfrm>
            <a:off x="914400" y="4055650"/>
            <a:ext cx="73152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Raleway"/>
                <a:ea typeface="Raleway"/>
                <a:cs typeface="Raleway"/>
                <a:sym typeface="Raleway"/>
              </a:rPr>
              <a:t>SWEET SPOT MARKET SIZE = </a:t>
            </a:r>
            <a:endParaRPr sz="1300" b="1" i="0" u="none" strike="noStrike" cap="none">
              <a:solidFill>
                <a:srgbClr val="000000"/>
              </a:solidFill>
              <a:latin typeface="Raleway"/>
              <a:ea typeface="Raleway"/>
              <a:cs typeface="Raleway"/>
              <a:sym typeface="Raleway"/>
            </a:endParaRPr>
          </a:p>
        </p:txBody>
      </p:sp>
      <p:sp>
        <p:nvSpPr>
          <p:cNvPr id="137" name="Google Shape;137;p6"/>
          <p:cNvSpPr txBox="1"/>
          <p:nvPr/>
        </p:nvSpPr>
        <p:spPr>
          <a:xfrm>
            <a:off x="450425" y="1473300"/>
            <a:ext cx="1066800" cy="10800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38" name="Google Shape;138;p6"/>
          <p:cNvSpPr txBox="1"/>
          <p:nvPr/>
        </p:nvSpPr>
        <p:spPr>
          <a:xfrm>
            <a:off x="1898225" y="9018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39" name="Google Shape;139;p6"/>
          <p:cNvSpPr txBox="1"/>
          <p:nvPr/>
        </p:nvSpPr>
        <p:spPr>
          <a:xfrm>
            <a:off x="1898225" y="15876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40" name="Google Shape;140;p6"/>
          <p:cNvSpPr txBox="1"/>
          <p:nvPr/>
        </p:nvSpPr>
        <p:spPr>
          <a:xfrm>
            <a:off x="1898225" y="22734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41" name="Google Shape;141;p6"/>
          <p:cNvSpPr txBox="1"/>
          <p:nvPr/>
        </p:nvSpPr>
        <p:spPr>
          <a:xfrm>
            <a:off x="1898225" y="29592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42" name="Google Shape;142;p6"/>
          <p:cNvSpPr txBox="1"/>
          <p:nvPr/>
        </p:nvSpPr>
        <p:spPr>
          <a:xfrm>
            <a:off x="3650825" y="9018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43" name="Google Shape;143;p6"/>
          <p:cNvSpPr txBox="1"/>
          <p:nvPr/>
        </p:nvSpPr>
        <p:spPr>
          <a:xfrm>
            <a:off x="3650825" y="15876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44" name="Google Shape;144;p6"/>
          <p:cNvSpPr txBox="1"/>
          <p:nvPr/>
        </p:nvSpPr>
        <p:spPr>
          <a:xfrm>
            <a:off x="3650825" y="22734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45" name="Google Shape;145;p6"/>
          <p:cNvSpPr txBox="1"/>
          <p:nvPr/>
        </p:nvSpPr>
        <p:spPr>
          <a:xfrm>
            <a:off x="3650825" y="29592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46" name="Google Shape;146;p6"/>
          <p:cNvSpPr txBox="1"/>
          <p:nvPr/>
        </p:nvSpPr>
        <p:spPr>
          <a:xfrm>
            <a:off x="5403425" y="9018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47" name="Google Shape;147;p6"/>
          <p:cNvSpPr txBox="1"/>
          <p:nvPr/>
        </p:nvSpPr>
        <p:spPr>
          <a:xfrm>
            <a:off x="5403425" y="15876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48" name="Google Shape;148;p6"/>
          <p:cNvSpPr txBox="1"/>
          <p:nvPr/>
        </p:nvSpPr>
        <p:spPr>
          <a:xfrm>
            <a:off x="5403425" y="22734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49" name="Google Shape;149;p6"/>
          <p:cNvSpPr txBox="1"/>
          <p:nvPr/>
        </p:nvSpPr>
        <p:spPr>
          <a:xfrm>
            <a:off x="5403425" y="29592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50" name="Google Shape;150;p6"/>
          <p:cNvSpPr txBox="1"/>
          <p:nvPr/>
        </p:nvSpPr>
        <p:spPr>
          <a:xfrm>
            <a:off x="7156025" y="9018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51" name="Google Shape;151;p6"/>
          <p:cNvSpPr txBox="1"/>
          <p:nvPr/>
        </p:nvSpPr>
        <p:spPr>
          <a:xfrm>
            <a:off x="7156025" y="15876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52" name="Google Shape;152;p6"/>
          <p:cNvSpPr txBox="1"/>
          <p:nvPr/>
        </p:nvSpPr>
        <p:spPr>
          <a:xfrm>
            <a:off x="7156025" y="22734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53" name="Google Shape;153;p6"/>
          <p:cNvSpPr txBox="1"/>
          <p:nvPr/>
        </p:nvSpPr>
        <p:spPr>
          <a:xfrm>
            <a:off x="7156025" y="2959200"/>
            <a:ext cx="1600200" cy="571500"/>
          </a:xfrm>
          <a:prstGeom prst="rect">
            <a:avLst/>
          </a:prstGeom>
          <a:solidFill>
            <a:srgbClr val="F4F4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0000"/>
              </a:solidFill>
              <a:latin typeface="Raleway"/>
              <a:ea typeface="Raleway"/>
              <a:cs typeface="Raleway"/>
              <a:sym typeface="Raleway"/>
            </a:endParaRPr>
          </a:p>
        </p:txBody>
      </p:sp>
      <p:sp>
        <p:nvSpPr>
          <p:cNvPr id="154" name="Google Shape;154;p6"/>
          <p:cNvSpPr/>
          <p:nvPr/>
        </p:nvSpPr>
        <p:spPr>
          <a:xfrm>
            <a:off x="1898225" y="3587850"/>
            <a:ext cx="6858000" cy="2856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Raleway"/>
                <a:ea typeface="Raleway"/>
                <a:cs typeface="Raleway"/>
                <a:sym typeface="Raleway"/>
              </a:rPr>
              <a:t>        SECTOR	           SUB-SECTOR	                    SIZE	                    GEOGRAPHY</a:t>
            </a:r>
            <a:endParaRPr sz="1000" b="0" i="0" u="none" strike="noStrike" cap="none" dirty="0">
              <a:solidFill>
                <a:srgbClr val="000000"/>
              </a:solidFill>
              <a:latin typeface="Raleway"/>
              <a:ea typeface="Raleway"/>
              <a:cs typeface="Raleway"/>
              <a:sym typeface="Raleway"/>
            </a:endParaRPr>
          </a:p>
        </p:txBody>
      </p:sp>
      <p:sp>
        <p:nvSpPr>
          <p:cNvPr id="155" name="Google Shape;155;p6"/>
          <p:cNvSpPr/>
          <p:nvPr/>
        </p:nvSpPr>
        <p:spPr>
          <a:xfrm>
            <a:off x="374225" y="2673450"/>
            <a:ext cx="1219200" cy="685800"/>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dirty="0">
                <a:solidFill>
                  <a:srgbClr val="000000"/>
                </a:solidFill>
                <a:latin typeface="Raleway"/>
                <a:ea typeface="Raleway"/>
                <a:cs typeface="Raleway"/>
                <a:sym typeface="Raleway"/>
              </a:rPr>
              <a:t>INDUSTRY</a:t>
            </a:r>
            <a:br>
              <a:rPr lang="en-US" sz="1700" b="0" i="0" u="none" strike="noStrike" cap="none" dirty="0">
                <a:solidFill>
                  <a:srgbClr val="000000"/>
                </a:solidFill>
                <a:latin typeface="Raleway"/>
                <a:ea typeface="Raleway"/>
                <a:cs typeface="Raleway"/>
                <a:sym typeface="Raleway"/>
              </a:rPr>
            </a:br>
            <a:r>
              <a:rPr lang="en-US" sz="1700" b="0" i="0" u="none" strike="noStrike" cap="none" dirty="0">
                <a:solidFill>
                  <a:srgbClr val="000000"/>
                </a:solidFill>
                <a:latin typeface="Raleway"/>
                <a:ea typeface="Raleway"/>
                <a:cs typeface="Raleway"/>
                <a:sym typeface="Raleway"/>
              </a:rPr>
              <a:t>or</a:t>
            </a:r>
            <a:br>
              <a:rPr lang="en-US" sz="1700" b="0" i="0" u="none" strike="noStrike" cap="none" dirty="0">
                <a:solidFill>
                  <a:srgbClr val="000000"/>
                </a:solidFill>
                <a:latin typeface="Raleway"/>
                <a:ea typeface="Raleway"/>
                <a:cs typeface="Raleway"/>
                <a:sym typeface="Raleway"/>
              </a:rPr>
            </a:br>
            <a:r>
              <a:rPr lang="en-US" sz="1700" b="0" i="0" u="none" strike="noStrike" cap="none" dirty="0">
                <a:solidFill>
                  <a:srgbClr val="000000"/>
                </a:solidFill>
                <a:latin typeface="Raleway"/>
                <a:ea typeface="Raleway"/>
                <a:cs typeface="Raleway"/>
                <a:sym typeface="Raleway"/>
              </a:rPr>
              <a:t>MARKET</a:t>
            </a:r>
            <a:endParaRPr sz="1300" b="0" i="0" u="none" strike="noStrike" cap="none" dirty="0">
              <a:solidFill>
                <a:srgbClr val="000000"/>
              </a:solidFill>
              <a:latin typeface="Raleway"/>
              <a:ea typeface="Raleway"/>
              <a:cs typeface="Raleway"/>
              <a:sym typeface="Raleway"/>
            </a:endParaRPr>
          </a:p>
        </p:txBody>
      </p:sp>
      <p:pic>
        <p:nvPicPr>
          <p:cNvPr id="24" name="Picture 23">
            <a:extLst>
              <a:ext uri="{FF2B5EF4-FFF2-40B4-BE49-F238E27FC236}">
                <a16:creationId xmlns:a16="http://schemas.microsoft.com/office/drawing/2014/main" id="{7C1B83FF-20B0-D74D-A11D-84ABCF8F4A2D}"/>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Segmentation</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graphicFrame>
        <p:nvGraphicFramePr>
          <p:cNvPr id="161" name="Google Shape;161;p7"/>
          <p:cNvGraphicFramePr/>
          <p:nvPr>
            <p:extLst>
              <p:ext uri="{D42A27DB-BD31-4B8C-83A1-F6EECF244321}">
                <p14:modId xmlns:p14="http://schemas.microsoft.com/office/powerpoint/2010/main" val="753339448"/>
              </p:ext>
            </p:extLst>
          </p:nvPr>
        </p:nvGraphicFramePr>
        <p:xfrm>
          <a:off x="733100" y="1244875"/>
          <a:ext cx="7315200" cy="2659875"/>
        </p:xfrm>
        <a:graphic>
          <a:graphicData uri="http://schemas.openxmlformats.org/drawingml/2006/table">
            <a:tbl>
              <a:tblPr firstRow="1" bandRow="1">
                <a:noFill/>
                <a:tableStyleId>{0EC44DE1-C4C1-4140-A53A-A39FE5197B8F}</a:tableStyleId>
              </a:tblPr>
              <a:tblGrid>
                <a:gridCol w="18288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505650">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a:solidFill>
                            <a:srgbClr val="000000"/>
                          </a:solidFill>
                          <a:latin typeface="Raleway"/>
                          <a:ea typeface="Raleway"/>
                          <a:cs typeface="Raleway"/>
                          <a:sym typeface="Raleway"/>
                        </a:rPr>
                        <a:t>Criteria #1:</a:t>
                      </a:r>
                      <a:endParaRPr sz="1400" b="0" u="none" strike="noStrike" cap="none" dirty="0">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0"/>
                  </a:ext>
                </a:extLst>
              </a:tr>
              <a:tr h="5405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Raleway"/>
                          <a:ea typeface="Raleway"/>
                          <a:cs typeface="Raleway"/>
                          <a:sym typeface="Raleway"/>
                        </a:rPr>
                        <a:t>Criteria #2:</a:t>
                      </a:r>
                      <a:endParaRPr sz="1400" u="none" strike="noStrike" cap="none" dirty="0">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1"/>
                  </a:ext>
                </a:extLst>
              </a:tr>
              <a:tr h="5056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Raleway"/>
                          <a:ea typeface="Raleway"/>
                          <a:cs typeface="Raleway"/>
                          <a:sym typeface="Raleway"/>
                        </a:rPr>
                        <a:t>Criteria #3:</a:t>
                      </a:r>
                      <a:endParaRPr sz="1400" u="none" strike="noStrike" cap="none" dirty="0">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2"/>
                  </a:ext>
                </a:extLst>
              </a:tr>
              <a:tr h="5540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latin typeface="Raleway"/>
                          <a:ea typeface="Raleway"/>
                          <a:cs typeface="Raleway"/>
                          <a:sym typeface="Raleway"/>
                        </a:rPr>
                        <a:t>Criteria #4:</a:t>
                      </a:r>
                      <a:endParaRPr sz="1400" u="none" strike="noStrike" cap="none">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3"/>
                  </a:ext>
                </a:extLst>
              </a:tr>
              <a:tr h="5540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Raleway"/>
                          <a:ea typeface="Raleway"/>
                          <a:cs typeface="Raleway"/>
                          <a:sym typeface="Raleway"/>
                        </a:rPr>
                        <a:t>Criteria #5:</a:t>
                      </a:r>
                      <a:endParaRPr sz="1400" u="none" strike="noStrike" cap="none" dirty="0">
                        <a:solidFill>
                          <a:srgbClr val="000000"/>
                        </a:solidFill>
                        <a:latin typeface="Raleway"/>
                        <a:ea typeface="Raleway"/>
                        <a:cs typeface="Raleway"/>
                        <a:sym typeface="Raleway"/>
                      </a:endParaRPr>
                    </a:p>
                  </a:txBody>
                  <a:tcPr marL="91450" marR="91450" marT="34300" marB="34300">
                    <a:solidFill>
                      <a:srgbClr val="CC4871">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Raleway"/>
                        <a:ea typeface="Raleway"/>
                        <a:cs typeface="Raleway"/>
                        <a:sym typeface="Raleway"/>
                      </a:endParaRPr>
                    </a:p>
                  </a:txBody>
                  <a:tcPr marL="91450" marR="91450" marT="34300" marB="34300">
                    <a:solidFill>
                      <a:srgbClr val="F4F4F5"/>
                    </a:solidFill>
                  </a:tcPr>
                </a:tc>
                <a:extLst>
                  <a:ext uri="{0D108BD9-81ED-4DB2-BD59-A6C34878D82A}">
                    <a16:rowId xmlns:a16="http://schemas.microsoft.com/office/drawing/2014/main" val="10004"/>
                  </a:ext>
                </a:extLst>
              </a:tr>
            </a:tbl>
          </a:graphicData>
        </a:graphic>
      </p:graphicFrame>
      <p:sp>
        <p:nvSpPr>
          <p:cNvPr id="162" name="Google Shape;162;p7"/>
          <p:cNvSpPr txBox="1"/>
          <p:nvPr/>
        </p:nvSpPr>
        <p:spPr>
          <a:xfrm>
            <a:off x="699200" y="3988075"/>
            <a:ext cx="7315200" cy="4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00000"/>
                </a:solidFill>
                <a:latin typeface="Raleway"/>
                <a:ea typeface="Raleway"/>
                <a:cs typeface="Raleway"/>
                <a:sym typeface="Raleway"/>
              </a:rPr>
              <a:t>Note:  It may be useful to identify the characteristics of the user, user manager, technical buyer &amp; economic buyer. Replicate the above template as required.</a:t>
            </a:r>
            <a:endParaRPr sz="1200" b="0" i="1" u="none" strike="noStrike" cap="none">
              <a:solidFill>
                <a:srgbClr val="000000"/>
              </a:solidFill>
              <a:latin typeface="Raleway"/>
              <a:ea typeface="Raleway"/>
              <a:cs typeface="Raleway"/>
              <a:sym typeface="Raleway"/>
            </a:endParaRPr>
          </a:p>
        </p:txBody>
      </p:sp>
      <p:sp>
        <p:nvSpPr>
          <p:cNvPr id="163" name="Google Shape;163;p7"/>
          <p:cNvSpPr/>
          <p:nvPr/>
        </p:nvSpPr>
        <p:spPr>
          <a:xfrm>
            <a:off x="656900" y="844825"/>
            <a:ext cx="8001000" cy="4002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Raleway"/>
                <a:ea typeface="Raleway"/>
                <a:cs typeface="Raleway"/>
                <a:sym typeface="Raleway"/>
              </a:rPr>
              <a:t>IDEAL CUSTOMER CHARACTERISTICS</a:t>
            </a:r>
            <a:endParaRPr sz="1200" b="0" i="0" u="none" strike="noStrike" cap="none">
              <a:solidFill>
                <a:srgbClr val="000000"/>
              </a:solidFill>
              <a:latin typeface="Raleway"/>
              <a:ea typeface="Raleway"/>
              <a:cs typeface="Raleway"/>
              <a:sym typeface="Raleway"/>
            </a:endParaRPr>
          </a:p>
        </p:txBody>
      </p:sp>
      <p:pic>
        <p:nvPicPr>
          <p:cNvPr id="7" name="Picture 6">
            <a:extLst>
              <a:ext uri="{FF2B5EF4-FFF2-40B4-BE49-F238E27FC236}">
                <a16:creationId xmlns:a16="http://schemas.microsoft.com/office/drawing/2014/main" id="{49ADDD7C-F356-6542-8717-7F5865D5A66E}"/>
              </a:ext>
            </a:extLst>
          </p:cNvPr>
          <p:cNvPicPr>
            <a:picLocks noChangeAspect="1"/>
          </p:cNvPicPr>
          <p:nvPr/>
        </p:nvPicPr>
        <p:blipFill>
          <a:blip r:embed="rId3"/>
          <a:stretch>
            <a:fillRect/>
          </a:stretch>
        </p:blipFill>
        <p:spPr>
          <a:xfrm>
            <a:off x="8500155" y="4467691"/>
            <a:ext cx="542624" cy="5288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Business Hypothesis</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169" name="Google Shape;169;p8"/>
          <p:cNvSpPr/>
          <p:nvPr/>
        </p:nvSpPr>
        <p:spPr>
          <a:xfrm>
            <a:off x="680275" y="946475"/>
            <a:ext cx="8001000" cy="31434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MARKET TYPE</a:t>
            </a: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Our Market Type is (choose one):</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Clone</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Existing</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Resegmented</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New</a:t>
            </a:r>
            <a:endParaRPr sz="1400" b="0" i="0" u="none" strike="noStrike" cap="none">
              <a:solidFill>
                <a:srgbClr val="000000"/>
              </a:solidFill>
              <a:latin typeface="Raleway"/>
              <a:ea typeface="Raleway"/>
              <a:cs typeface="Raleway"/>
              <a:sym typeface="Raleway"/>
            </a:endParaRPr>
          </a:p>
          <a:p>
            <a:pPr marL="742950" marR="0" lvl="1" indent="-17145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Characteristics of our market:</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a:t>
            </a:r>
            <a:endParaRPr sz="1400" b="0" i="0" u="none" strike="noStrike" cap="none">
              <a:solidFill>
                <a:srgbClr val="000000"/>
              </a:solidFill>
              <a:latin typeface="Raleway"/>
              <a:ea typeface="Raleway"/>
              <a:cs typeface="Raleway"/>
              <a:sym typeface="Raleway"/>
            </a:endParaRPr>
          </a:p>
          <a:p>
            <a:pPr marL="742950" marR="0" lvl="1" indent="-260350" algn="l" rtl="0">
              <a:lnSpc>
                <a:spcPct val="100000"/>
              </a:lnSpc>
              <a:spcBef>
                <a:spcPts val="0"/>
              </a:spcBef>
              <a:spcAft>
                <a:spcPts val="0"/>
              </a:spcAft>
              <a:buClr>
                <a:srgbClr val="000000"/>
              </a:buClr>
              <a:buSzPts val="1400"/>
              <a:buFont typeface="Raleway"/>
              <a:buChar char="•"/>
            </a:pPr>
            <a:r>
              <a:rPr lang="en-US" sz="1400" b="0" i="0" u="none" strike="noStrike" cap="none">
                <a:solidFill>
                  <a:srgbClr val="000000"/>
                </a:solidFill>
                <a:latin typeface="Raleway"/>
                <a:ea typeface="Raleway"/>
                <a:cs typeface="Raleway"/>
                <a:sym typeface="Raleway"/>
              </a:rPr>
              <a:t> </a:t>
            </a:r>
            <a:endParaRPr sz="1400" b="0" i="0" u="none" strike="noStrike" cap="none">
              <a:solidFill>
                <a:srgbClr val="000000"/>
              </a:solidFill>
              <a:latin typeface="Raleway"/>
              <a:ea typeface="Raleway"/>
              <a:cs typeface="Raleway"/>
              <a:sym typeface="Raleway"/>
            </a:endParaRPr>
          </a:p>
          <a:p>
            <a:pPr marL="742950" marR="0" lvl="1" indent="-17145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pic>
        <p:nvPicPr>
          <p:cNvPr id="170" name="Google Shape;170;p8"/>
          <p:cNvPicPr preferRelativeResize="0"/>
          <p:nvPr/>
        </p:nvPicPr>
        <p:blipFill rotWithShape="1">
          <a:blip r:embed="rId3">
            <a:alphaModFix/>
          </a:blip>
          <a:srcRect/>
          <a:stretch/>
        </p:blipFill>
        <p:spPr>
          <a:xfrm>
            <a:off x="5337947" y="1466650"/>
            <a:ext cx="3151589" cy="2103049"/>
          </a:xfrm>
          <a:prstGeom prst="rect">
            <a:avLst/>
          </a:prstGeom>
          <a:noFill/>
          <a:ln>
            <a:noFill/>
          </a:ln>
        </p:spPr>
      </p:pic>
      <p:pic>
        <p:nvPicPr>
          <p:cNvPr id="6" name="Picture 5">
            <a:extLst>
              <a:ext uri="{FF2B5EF4-FFF2-40B4-BE49-F238E27FC236}">
                <a16:creationId xmlns:a16="http://schemas.microsoft.com/office/drawing/2014/main" id="{3309A09F-EE77-C548-B425-E235400337A7}"/>
              </a:ext>
            </a:extLst>
          </p:cNvPr>
          <p:cNvPicPr>
            <a:picLocks noChangeAspect="1"/>
          </p:cNvPicPr>
          <p:nvPr/>
        </p:nvPicPr>
        <p:blipFill>
          <a:blip r:embed="rId4"/>
          <a:stretch>
            <a:fillRect/>
          </a:stretch>
        </p:blipFill>
        <p:spPr>
          <a:xfrm>
            <a:off x="8500155" y="4467691"/>
            <a:ext cx="542624" cy="5288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txBox="1"/>
          <p:nvPr/>
        </p:nvSpPr>
        <p:spPr>
          <a:xfrm>
            <a:off x="604075" y="340200"/>
            <a:ext cx="6511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00E77"/>
                </a:solidFill>
                <a:latin typeface="Raleway"/>
                <a:ea typeface="Raleway"/>
                <a:cs typeface="Raleway"/>
                <a:sym typeface="Raleway"/>
              </a:rPr>
              <a:t>Customer Notes</a:t>
            </a:r>
            <a:endParaRPr sz="2000" b="1" i="0" u="none" strike="noStrike" cap="none" dirty="0">
              <a:solidFill>
                <a:srgbClr val="E00E7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E00E77"/>
              </a:solidFill>
              <a:latin typeface="Raleway"/>
              <a:ea typeface="Raleway"/>
              <a:cs typeface="Raleway"/>
              <a:sym typeface="Raleway"/>
            </a:endParaRPr>
          </a:p>
        </p:txBody>
      </p:sp>
      <p:sp>
        <p:nvSpPr>
          <p:cNvPr id="176" name="Google Shape;176;p9"/>
          <p:cNvSpPr txBox="1"/>
          <p:nvPr/>
        </p:nvSpPr>
        <p:spPr>
          <a:xfrm>
            <a:off x="685800" y="941950"/>
            <a:ext cx="65115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CUSTOMER NAME #1:</a:t>
            </a: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Summarize key things that you learned from first customer meeting</a:t>
            </a: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#1 Pain they are experiencing:</a:t>
            </a: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#1 Benefit they would get by addressing pain point:</a:t>
            </a: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#1 Feature they need to get the benefit:</a:t>
            </a: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aleway"/>
                <a:ea typeface="Raleway"/>
                <a:cs typeface="Raleway"/>
                <a:sym typeface="Raleway"/>
              </a:rPr>
              <a:t>#1 Competitor to your solution and their differentiator:</a:t>
            </a: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
        <p:nvSpPr>
          <p:cNvPr id="177" name="Google Shape;177;p9"/>
          <p:cNvSpPr txBox="1"/>
          <p:nvPr/>
        </p:nvSpPr>
        <p:spPr>
          <a:xfrm>
            <a:off x="805700" y="4096350"/>
            <a:ext cx="7303200" cy="4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00000"/>
                </a:solidFill>
                <a:latin typeface="Raleway"/>
                <a:ea typeface="Raleway"/>
                <a:cs typeface="Raleway"/>
                <a:sym typeface="Raleway"/>
              </a:rPr>
              <a:t>Note:  Repeat these Customer Notes slides for each user or prospective user that you speak with.</a:t>
            </a:r>
            <a:endParaRPr sz="1200" b="0" i="1"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rgbClr val="000000"/>
              </a:solidFill>
              <a:latin typeface="Raleway"/>
              <a:ea typeface="Raleway"/>
              <a:cs typeface="Raleway"/>
              <a:sym typeface="Raleway"/>
            </a:endParaRPr>
          </a:p>
        </p:txBody>
      </p:sp>
      <p:pic>
        <p:nvPicPr>
          <p:cNvPr id="178" name="Google Shape;178;p9"/>
          <p:cNvPicPr preferRelativeResize="0"/>
          <p:nvPr/>
        </p:nvPicPr>
        <p:blipFill rotWithShape="1">
          <a:blip r:embed="rId3">
            <a:alphaModFix/>
          </a:blip>
          <a:srcRect/>
          <a:stretch/>
        </p:blipFill>
        <p:spPr>
          <a:xfrm>
            <a:off x="6548325" y="941950"/>
            <a:ext cx="2003050" cy="2398950"/>
          </a:xfrm>
          <a:prstGeom prst="rect">
            <a:avLst/>
          </a:prstGeom>
          <a:noFill/>
          <a:ln>
            <a:noFill/>
          </a:ln>
        </p:spPr>
      </p:pic>
      <p:pic>
        <p:nvPicPr>
          <p:cNvPr id="7" name="Picture 6">
            <a:extLst>
              <a:ext uri="{FF2B5EF4-FFF2-40B4-BE49-F238E27FC236}">
                <a16:creationId xmlns:a16="http://schemas.microsoft.com/office/drawing/2014/main" id="{684B142D-8BC8-5242-A8A6-91DBC23FFA0B}"/>
              </a:ext>
            </a:extLst>
          </p:cNvPr>
          <p:cNvPicPr>
            <a:picLocks noChangeAspect="1"/>
          </p:cNvPicPr>
          <p:nvPr/>
        </p:nvPicPr>
        <p:blipFill>
          <a:blip r:embed="rId4"/>
          <a:stretch>
            <a:fillRect/>
          </a:stretch>
        </p:blipFill>
        <p:spPr>
          <a:xfrm>
            <a:off x="8500155" y="4467691"/>
            <a:ext cx="542624" cy="528828"/>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2332</Words>
  <Application>Microsoft Macintosh PowerPoint</Application>
  <PresentationFormat>On-screen Show (16:9)</PresentationFormat>
  <Paragraphs>519</Paragraphs>
  <Slides>34</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Gill Sans</vt:lpstr>
      <vt:lpstr>Lato</vt:lpstr>
      <vt:lpstr>Raleway</vt:lpstr>
      <vt:lpstr>Raleway Thin</vt:lpstr>
      <vt:lpstr>Calibri</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Opportunity Assessment: Insert Market Name</vt:lpstr>
      <vt:lpstr>Market Attractiveness Map</vt:lpstr>
      <vt:lpstr>Prioritizing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9</cp:revision>
  <dcterms:modified xsi:type="dcterms:W3CDTF">2021-07-10T14:43:06Z</dcterms:modified>
</cp:coreProperties>
</file>