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7" r:id="rId1"/>
    <p:sldMasterId id="2147483663" r:id="rId2"/>
    <p:sldMasterId id="2147483665" r:id="rId3"/>
    <p:sldMasterId id="2147483660" r:id="rId4"/>
    <p:sldMasterId id="2147483648" r:id="rId5"/>
    <p:sldMasterId id="2147483652" r:id="rId6"/>
    <p:sldMasterId id="2147483667" r:id="rId7"/>
  </p:sldMasterIdLst>
  <p:notesMasterIdLst>
    <p:notesMasterId r:id="rId62"/>
  </p:notesMasterIdLst>
  <p:handoutMasterIdLst>
    <p:handoutMasterId r:id="rId63"/>
  </p:handoutMasterIdLst>
  <p:sldIdLst>
    <p:sldId id="261" r:id="rId8"/>
    <p:sldId id="433" r:id="rId9"/>
    <p:sldId id="273" r:id="rId10"/>
    <p:sldId id="535" r:id="rId11"/>
    <p:sldId id="309" r:id="rId12"/>
    <p:sldId id="483" r:id="rId13"/>
    <p:sldId id="503" r:id="rId14"/>
    <p:sldId id="501" r:id="rId15"/>
    <p:sldId id="502" r:id="rId16"/>
    <p:sldId id="508" r:id="rId17"/>
    <p:sldId id="509" r:id="rId18"/>
    <p:sldId id="465" r:id="rId19"/>
    <p:sldId id="493" r:id="rId20"/>
    <p:sldId id="534" r:id="rId21"/>
    <p:sldId id="494" r:id="rId22"/>
    <p:sldId id="500" r:id="rId23"/>
    <p:sldId id="513" r:id="rId24"/>
    <p:sldId id="515" r:id="rId25"/>
    <p:sldId id="516" r:id="rId26"/>
    <p:sldId id="517" r:id="rId27"/>
    <p:sldId id="536" r:id="rId28"/>
    <p:sldId id="274" r:id="rId29"/>
    <p:sldId id="445" r:id="rId30"/>
    <p:sldId id="446" r:id="rId31"/>
    <p:sldId id="472" r:id="rId32"/>
    <p:sldId id="482" r:id="rId33"/>
    <p:sldId id="537" r:id="rId34"/>
    <p:sldId id="286" r:id="rId35"/>
    <p:sldId id="485" r:id="rId36"/>
    <p:sldId id="484" r:id="rId37"/>
    <p:sldId id="487" r:id="rId38"/>
    <p:sldId id="489" r:id="rId39"/>
    <p:sldId id="490" r:id="rId40"/>
    <p:sldId id="491" r:id="rId41"/>
    <p:sldId id="312" r:id="rId42"/>
    <p:sldId id="538" r:id="rId43"/>
    <p:sldId id="512" r:id="rId44"/>
    <p:sldId id="279" r:id="rId45"/>
    <p:sldId id="299" r:id="rId46"/>
    <p:sldId id="518" r:id="rId47"/>
    <p:sldId id="520" r:id="rId48"/>
    <p:sldId id="272" r:id="rId49"/>
    <p:sldId id="436" r:id="rId50"/>
    <p:sldId id="539" r:id="rId51"/>
    <p:sldId id="280" r:id="rId52"/>
    <p:sldId id="522" r:id="rId53"/>
    <p:sldId id="526" r:id="rId54"/>
    <p:sldId id="496" r:id="rId55"/>
    <p:sldId id="495" r:id="rId56"/>
    <p:sldId id="528" r:id="rId57"/>
    <p:sldId id="541" r:id="rId58"/>
    <p:sldId id="283" r:id="rId59"/>
    <p:sldId id="540" r:id="rId60"/>
    <p:sldId id="259"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A"/>
    <a:srgbClr val="E1894B"/>
    <a:srgbClr val="5A5B5B"/>
    <a:srgbClr val="5A5A77"/>
    <a:srgbClr val="A39C8A"/>
    <a:srgbClr val="B2AC9C"/>
    <a:srgbClr val="25292B"/>
    <a:srgbClr val="487F95"/>
    <a:srgbClr val="326AC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0" autoAdjust="0"/>
    <p:restoredTop sz="94663" autoAdjust="0"/>
  </p:normalViewPr>
  <p:slideViewPr>
    <p:cSldViewPr snapToGrid="0" snapToObjects="1">
      <p:cViewPr varScale="1">
        <p:scale>
          <a:sx n="156" d="100"/>
          <a:sy n="156" d="100"/>
        </p:scale>
        <p:origin x="264" y="176"/>
      </p:cViewPr>
      <p:guideLst>
        <p:guide orient="horz" pos="1620"/>
        <p:guide pos="2880"/>
      </p:guideLst>
    </p:cSldViewPr>
  </p:slideViewPr>
  <p:outlineViewPr>
    <p:cViewPr>
      <p:scale>
        <a:sx n="33" d="100"/>
        <a:sy n="33" d="100"/>
      </p:scale>
      <p:origin x="0" y="920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C0DC2E-3C99-F543-B9E7-5290ED957B58}" type="datetimeFigureOut">
              <a:rPr lang="en-US" smtClean="0"/>
              <a:t>5/13/21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D820B8-442D-AC4F-855B-B6FC0F3DD770}" type="slidenum">
              <a:rPr lang="en-US" smtClean="0"/>
              <a:t>‹#›</a:t>
            </a:fld>
            <a:endParaRPr lang="en-US" dirty="0"/>
          </a:p>
        </p:txBody>
      </p:sp>
    </p:spTree>
    <p:extLst>
      <p:ext uri="{BB962C8B-B14F-4D97-AF65-F5344CB8AC3E}">
        <p14:creationId xmlns:p14="http://schemas.microsoft.com/office/powerpoint/2010/main" val="37298480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E069DA-EEB4-C544-B7CE-B8258ABBB3E6}" type="datetimeFigureOut">
              <a:rPr lang="en-US" smtClean="0"/>
              <a:t>5/13/21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1EB489-2E84-B344-B7F0-F5BD7C21177B}" type="slidenum">
              <a:rPr lang="en-US" smtClean="0"/>
              <a:t>‹#›</a:t>
            </a:fld>
            <a:endParaRPr lang="en-US" dirty="0"/>
          </a:p>
        </p:txBody>
      </p:sp>
    </p:spTree>
    <p:extLst>
      <p:ext uri="{BB962C8B-B14F-4D97-AF65-F5344CB8AC3E}">
        <p14:creationId xmlns:p14="http://schemas.microsoft.com/office/powerpoint/2010/main" val="30409717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7</a:t>
            </a:fld>
            <a:endParaRPr lang="en-US" dirty="0"/>
          </a:p>
        </p:txBody>
      </p:sp>
    </p:spTree>
    <p:extLst>
      <p:ext uri="{BB962C8B-B14F-4D97-AF65-F5344CB8AC3E}">
        <p14:creationId xmlns:p14="http://schemas.microsoft.com/office/powerpoint/2010/main" val="228670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30</a:t>
            </a:fld>
            <a:endParaRPr lang="en-US" dirty="0"/>
          </a:p>
        </p:txBody>
      </p:sp>
    </p:spTree>
    <p:extLst>
      <p:ext uri="{BB962C8B-B14F-4D97-AF65-F5344CB8AC3E}">
        <p14:creationId xmlns:p14="http://schemas.microsoft.com/office/powerpoint/2010/main" val="3294917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31</a:t>
            </a:fld>
            <a:endParaRPr lang="en-US" dirty="0"/>
          </a:p>
        </p:txBody>
      </p:sp>
    </p:spTree>
    <p:extLst>
      <p:ext uri="{BB962C8B-B14F-4D97-AF65-F5344CB8AC3E}">
        <p14:creationId xmlns:p14="http://schemas.microsoft.com/office/powerpoint/2010/main" val="217533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32</a:t>
            </a:fld>
            <a:endParaRPr lang="en-US" dirty="0"/>
          </a:p>
        </p:txBody>
      </p:sp>
    </p:spTree>
    <p:extLst>
      <p:ext uri="{BB962C8B-B14F-4D97-AF65-F5344CB8AC3E}">
        <p14:creationId xmlns:p14="http://schemas.microsoft.com/office/powerpoint/2010/main" val="204601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33</a:t>
            </a:fld>
            <a:endParaRPr lang="en-US" dirty="0"/>
          </a:p>
        </p:txBody>
      </p:sp>
    </p:spTree>
    <p:extLst>
      <p:ext uri="{BB962C8B-B14F-4D97-AF65-F5344CB8AC3E}">
        <p14:creationId xmlns:p14="http://schemas.microsoft.com/office/powerpoint/2010/main" val="3787540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34</a:t>
            </a:fld>
            <a:endParaRPr lang="en-US" dirty="0"/>
          </a:p>
        </p:txBody>
      </p:sp>
    </p:spTree>
    <p:extLst>
      <p:ext uri="{BB962C8B-B14F-4D97-AF65-F5344CB8AC3E}">
        <p14:creationId xmlns:p14="http://schemas.microsoft.com/office/powerpoint/2010/main" val="576619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37</a:t>
            </a:fld>
            <a:endParaRPr lang="en-US" dirty="0"/>
          </a:p>
        </p:txBody>
      </p:sp>
    </p:spTree>
    <p:extLst>
      <p:ext uri="{BB962C8B-B14F-4D97-AF65-F5344CB8AC3E}">
        <p14:creationId xmlns:p14="http://schemas.microsoft.com/office/powerpoint/2010/main" val="221651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8</a:t>
            </a:fld>
            <a:endParaRPr lang="en-US" dirty="0"/>
          </a:p>
        </p:txBody>
      </p:sp>
    </p:spTree>
    <p:extLst>
      <p:ext uri="{BB962C8B-B14F-4D97-AF65-F5344CB8AC3E}">
        <p14:creationId xmlns:p14="http://schemas.microsoft.com/office/powerpoint/2010/main" val="280811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9</a:t>
            </a:fld>
            <a:endParaRPr lang="en-US" dirty="0"/>
          </a:p>
        </p:txBody>
      </p:sp>
    </p:spTree>
    <p:extLst>
      <p:ext uri="{BB962C8B-B14F-4D97-AF65-F5344CB8AC3E}">
        <p14:creationId xmlns:p14="http://schemas.microsoft.com/office/powerpoint/2010/main" val="1745316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10</a:t>
            </a:fld>
            <a:endParaRPr lang="en-US" dirty="0"/>
          </a:p>
        </p:txBody>
      </p:sp>
    </p:spTree>
    <p:extLst>
      <p:ext uri="{BB962C8B-B14F-4D97-AF65-F5344CB8AC3E}">
        <p14:creationId xmlns:p14="http://schemas.microsoft.com/office/powerpoint/2010/main" val="3786341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11</a:t>
            </a:fld>
            <a:endParaRPr lang="en-US" dirty="0"/>
          </a:p>
        </p:txBody>
      </p:sp>
    </p:spTree>
    <p:extLst>
      <p:ext uri="{BB962C8B-B14F-4D97-AF65-F5344CB8AC3E}">
        <p14:creationId xmlns:p14="http://schemas.microsoft.com/office/powerpoint/2010/main" val="67147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12</a:t>
            </a:fld>
            <a:endParaRPr lang="en-US" dirty="0"/>
          </a:p>
        </p:txBody>
      </p:sp>
    </p:spTree>
    <p:extLst>
      <p:ext uri="{BB962C8B-B14F-4D97-AF65-F5344CB8AC3E}">
        <p14:creationId xmlns:p14="http://schemas.microsoft.com/office/powerpoint/2010/main" val="1143384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18</a:t>
            </a:fld>
            <a:endParaRPr lang="en-US" dirty="0"/>
          </a:p>
        </p:txBody>
      </p:sp>
    </p:spTree>
    <p:extLst>
      <p:ext uri="{BB962C8B-B14F-4D97-AF65-F5344CB8AC3E}">
        <p14:creationId xmlns:p14="http://schemas.microsoft.com/office/powerpoint/2010/main" val="86126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28</a:t>
            </a:fld>
            <a:endParaRPr lang="en-US" dirty="0"/>
          </a:p>
        </p:txBody>
      </p:sp>
    </p:spTree>
    <p:extLst>
      <p:ext uri="{BB962C8B-B14F-4D97-AF65-F5344CB8AC3E}">
        <p14:creationId xmlns:p14="http://schemas.microsoft.com/office/powerpoint/2010/main" val="1623078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01EB489-2E84-B344-B7F0-F5BD7C21177B}" type="slidenum">
              <a:rPr lang="en-US" smtClean="0"/>
              <a:t>29</a:t>
            </a:fld>
            <a:endParaRPr lang="en-US" dirty="0"/>
          </a:p>
        </p:txBody>
      </p:sp>
    </p:spTree>
    <p:extLst>
      <p:ext uri="{BB962C8B-B14F-4D97-AF65-F5344CB8AC3E}">
        <p14:creationId xmlns:p14="http://schemas.microsoft.com/office/powerpoint/2010/main" val="349876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1"/>
          <p:cNvSpPr>
            <a:spLocks noGrp="1"/>
          </p:cNvSpPr>
          <p:nvPr>
            <p:ph type="title" hasCustomPrompt="1"/>
          </p:nvPr>
        </p:nvSpPr>
        <p:spPr>
          <a:xfrm>
            <a:off x="437330" y="1539265"/>
            <a:ext cx="5020895" cy="1522443"/>
          </a:xfrm>
          <a:prstGeom prst="rect">
            <a:avLst/>
          </a:prstGeom>
        </p:spPr>
        <p:txBody>
          <a:bodyPr vert="horz" lIns="0" tIns="0" rIns="0" bIns="0"/>
          <a:lstStyle>
            <a:lvl1pPr algn="l">
              <a:lnSpc>
                <a:spcPct val="80000"/>
              </a:lnSpc>
              <a:defRPr sz="3000" cap="all">
                <a:solidFill>
                  <a:srgbClr val="25292B"/>
                </a:solidFill>
                <a:latin typeface="+mn-lt"/>
              </a:defRPr>
            </a:lvl1pPr>
          </a:lstStyle>
          <a:p>
            <a:r>
              <a:rPr lang="en-US" dirty="0"/>
              <a:t>Click to edit Master </a:t>
            </a:r>
            <a:br>
              <a:rPr lang="en-US" dirty="0"/>
            </a:br>
            <a:r>
              <a:rPr lang="en-US" dirty="0"/>
              <a:t>title style</a:t>
            </a:r>
          </a:p>
        </p:txBody>
      </p:sp>
    </p:spTree>
    <p:extLst>
      <p:ext uri="{BB962C8B-B14F-4D97-AF65-F5344CB8AC3E}">
        <p14:creationId xmlns:p14="http://schemas.microsoft.com/office/powerpoint/2010/main" val="207953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 Page Option 2">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57200" y="1458913"/>
            <a:ext cx="8229600" cy="2824162"/>
          </a:xfrm>
          <a:prstGeom prst="rect">
            <a:avLst/>
          </a:prstGeom>
        </p:spPr>
        <p:txBody>
          <a:bodyPr vert="horz" lIns="0" tIns="0" rIns="0" bIns="0" numCol="3" spcCol="228600"/>
          <a:lstStyle>
            <a:lvl1pPr marL="182880" indent="-182880">
              <a:spcAft>
                <a:spcPts val="600"/>
              </a:spcAft>
              <a:buClr>
                <a:srgbClr val="487F95"/>
              </a:buClr>
              <a:buSzPct val="90000"/>
              <a:defRPr sz="1200" baseline="0">
                <a:solidFill>
                  <a:srgbClr val="25292B"/>
                </a:solidFill>
              </a:defRPr>
            </a:lvl1pPr>
          </a:lstStyle>
          <a:p>
            <a:pPr lvl="0"/>
            <a:r>
              <a:rPr lang="en-US" dirty="0"/>
              <a:t>Click to edit Master text </a:t>
            </a:r>
            <a:r>
              <a:rPr lang="en-US" dirty="0" err="1"/>
              <a:t>stylesjhkjhkjhkjhkjhkjhkjhkjh</a:t>
            </a:r>
            <a:endParaRPr lang="en-US" dirty="0"/>
          </a:p>
          <a:p>
            <a:pPr lvl="0"/>
            <a:r>
              <a:rPr lang="en-US" dirty="0"/>
              <a:t>Click to edit Master text </a:t>
            </a:r>
            <a:r>
              <a:rPr lang="en-US" dirty="0" err="1"/>
              <a:t>stylesjhgjhgjhgjhgjhghjgjhg</a:t>
            </a:r>
            <a:endParaRPr lang="en-US" dirty="0"/>
          </a:p>
          <a:p>
            <a:pPr lvl="0"/>
            <a:endParaRPr lang="en-US" dirty="0"/>
          </a:p>
          <a:p>
            <a:pPr lvl="0"/>
            <a:endParaRPr lang="en-US" dirty="0"/>
          </a:p>
        </p:txBody>
      </p:sp>
      <p:sp>
        <p:nvSpPr>
          <p:cNvPr id="11" name="Title 11"/>
          <p:cNvSpPr>
            <a:spLocks noGrp="1"/>
          </p:cNvSpPr>
          <p:nvPr>
            <p:ph type="title"/>
          </p:nvPr>
        </p:nvSpPr>
        <p:spPr>
          <a:xfrm>
            <a:off x="457200" y="416978"/>
            <a:ext cx="8229600" cy="712986"/>
          </a:xfrm>
          <a:prstGeom prst="rect">
            <a:avLst/>
          </a:prstGeom>
        </p:spPr>
        <p:txBody>
          <a:bodyPr vert="horz" lIns="0" tIns="0" rIns="0" bIns="0"/>
          <a:lstStyle>
            <a:lvl1pPr algn="l">
              <a:defRPr sz="3000" cap="all">
                <a:solidFill>
                  <a:srgbClr val="25292B"/>
                </a:solidFill>
                <a:latin typeface="+mn-lt"/>
              </a:defRPr>
            </a:lvl1pPr>
          </a:lstStyle>
          <a:p>
            <a:r>
              <a:rPr lang="en-US" dirty="0"/>
              <a:t>Click to edit Master title style</a:t>
            </a:r>
          </a:p>
        </p:txBody>
      </p:sp>
      <p:sp>
        <p:nvSpPr>
          <p:cNvPr id="14" name="Slide Number Placeholder 13"/>
          <p:cNvSpPr>
            <a:spLocks noGrp="1"/>
          </p:cNvSpPr>
          <p:nvPr>
            <p:ph type="sldNum" sz="quarter" idx="13"/>
          </p:nvPr>
        </p:nvSpPr>
        <p:spPr/>
        <p:txBody>
          <a:bodyPr/>
          <a:lstStyle/>
          <a:p>
            <a:fld id="{207AFF43-2FAC-254C-8DBB-110C3CD9B9A4}" type="slidenum">
              <a:rPr lang="en-US" smtClean="0"/>
              <a:pPr/>
              <a:t>‹#›</a:t>
            </a:fld>
            <a:endParaRPr lang="en-US" dirty="0"/>
          </a:p>
        </p:txBody>
      </p:sp>
      <p:sp>
        <p:nvSpPr>
          <p:cNvPr id="15" name="Text Placeholder 6"/>
          <p:cNvSpPr>
            <a:spLocks noGrp="1"/>
          </p:cNvSpPr>
          <p:nvPr>
            <p:ph type="body" sz="quarter" idx="12" hasCustomPrompt="1"/>
          </p:nvPr>
        </p:nvSpPr>
        <p:spPr>
          <a:xfrm>
            <a:off x="3444612" y="3845951"/>
            <a:ext cx="3598862" cy="673100"/>
          </a:xfrm>
          <a:prstGeom prst="rect">
            <a:avLst/>
          </a:prstGeom>
        </p:spPr>
        <p:txBody>
          <a:bodyPr vert="horz" lIns="0" tIns="0" rIns="0" bIns="0"/>
          <a:lstStyle>
            <a:lvl1pPr marL="0" indent="0">
              <a:lnSpc>
                <a:spcPct val="100000"/>
              </a:lnSpc>
              <a:buClr>
                <a:srgbClr val="487F95"/>
              </a:buClr>
              <a:buFontTx/>
              <a:buNone/>
              <a:defRPr sz="1800" i="1" baseline="0">
                <a:solidFill>
                  <a:srgbClr val="487F95"/>
                </a:solidFill>
              </a:defRPr>
            </a:lvl1pPr>
          </a:lstStyle>
          <a:p>
            <a:pPr lvl="0"/>
            <a:r>
              <a:rPr lang="en-US" dirty="0"/>
              <a:t>“</a:t>
            </a:r>
            <a:r>
              <a:rPr lang="en-US" dirty="0" err="1"/>
              <a:t>Pullquote</a:t>
            </a:r>
            <a:r>
              <a:rPr lang="en-US" dirty="0"/>
              <a:t> copy is placed here.    </a:t>
            </a:r>
            <a:r>
              <a:rPr lang="en-US" dirty="0" err="1"/>
              <a:t>Pullquote</a:t>
            </a:r>
            <a:r>
              <a:rPr lang="en-US" dirty="0"/>
              <a:t> copy is placed here.”</a:t>
            </a:r>
          </a:p>
        </p:txBody>
      </p:sp>
    </p:spTree>
    <p:extLst>
      <p:ext uri="{BB962C8B-B14F-4D97-AF65-F5344CB8AC3E}">
        <p14:creationId xmlns:p14="http://schemas.microsoft.com/office/powerpoint/2010/main" val="399659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1 Slide">
    <p:spTree>
      <p:nvGrpSpPr>
        <p:cNvPr id="1" name=""/>
        <p:cNvGrpSpPr/>
        <p:nvPr/>
      </p:nvGrpSpPr>
      <p:grpSpPr>
        <a:xfrm>
          <a:off x="0" y="0"/>
          <a:ext cx="0" cy="0"/>
          <a:chOff x="0" y="0"/>
          <a:chExt cx="0" cy="0"/>
        </a:xfrm>
      </p:grpSpPr>
      <p:sp>
        <p:nvSpPr>
          <p:cNvPr id="4" name="Title 11"/>
          <p:cNvSpPr>
            <a:spLocks noGrp="1"/>
          </p:cNvSpPr>
          <p:nvPr>
            <p:ph type="title" hasCustomPrompt="1"/>
          </p:nvPr>
        </p:nvSpPr>
        <p:spPr>
          <a:xfrm>
            <a:off x="437330" y="2047265"/>
            <a:ext cx="5020895" cy="1522443"/>
          </a:xfrm>
          <a:prstGeom prst="rect">
            <a:avLst/>
          </a:prstGeom>
        </p:spPr>
        <p:txBody>
          <a:bodyPr vert="horz" lIns="0" tIns="0" rIns="0" bIns="0"/>
          <a:lstStyle>
            <a:lvl1pPr algn="l">
              <a:lnSpc>
                <a:spcPct val="80000"/>
              </a:lnSpc>
              <a:defRPr sz="3000" cap="all">
                <a:solidFill>
                  <a:srgbClr val="25292B"/>
                </a:solidFill>
                <a:latin typeface="+mn-lt"/>
              </a:defRPr>
            </a:lvl1pPr>
          </a:lstStyle>
          <a:p>
            <a:r>
              <a:rPr lang="en-US" dirty="0"/>
              <a:t>Divider Title TWO Here</a:t>
            </a:r>
            <a:br>
              <a:rPr lang="en-US" dirty="0"/>
            </a:br>
            <a:r>
              <a:rPr lang="en-US" dirty="0"/>
              <a:t>Divider Title TWO </a:t>
            </a:r>
            <a:r>
              <a:rPr lang="en-US" dirty="0" err="1"/>
              <a:t>HEre</a:t>
            </a:r>
            <a:endParaRPr lang="en-US" dirty="0"/>
          </a:p>
        </p:txBody>
      </p:sp>
    </p:spTree>
    <p:extLst>
      <p:ext uri="{BB962C8B-B14F-4D97-AF65-F5344CB8AC3E}">
        <p14:creationId xmlns:p14="http://schemas.microsoft.com/office/powerpoint/2010/main" val="134454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2 Slide">
    <p:spTree>
      <p:nvGrpSpPr>
        <p:cNvPr id="1" name=""/>
        <p:cNvGrpSpPr/>
        <p:nvPr/>
      </p:nvGrpSpPr>
      <p:grpSpPr>
        <a:xfrm>
          <a:off x="0" y="0"/>
          <a:ext cx="0" cy="0"/>
          <a:chOff x="0" y="0"/>
          <a:chExt cx="0" cy="0"/>
        </a:xfrm>
      </p:grpSpPr>
      <p:sp>
        <p:nvSpPr>
          <p:cNvPr id="7" name="Title 11"/>
          <p:cNvSpPr>
            <a:spLocks noGrp="1"/>
          </p:cNvSpPr>
          <p:nvPr>
            <p:ph type="title" hasCustomPrompt="1"/>
          </p:nvPr>
        </p:nvSpPr>
        <p:spPr>
          <a:xfrm>
            <a:off x="437330" y="2047265"/>
            <a:ext cx="5020895" cy="1522443"/>
          </a:xfrm>
          <a:prstGeom prst="rect">
            <a:avLst/>
          </a:prstGeom>
        </p:spPr>
        <p:txBody>
          <a:bodyPr vert="horz" lIns="0" tIns="0" rIns="0" bIns="0"/>
          <a:lstStyle>
            <a:lvl1pPr algn="l">
              <a:lnSpc>
                <a:spcPct val="80000"/>
              </a:lnSpc>
              <a:defRPr sz="3000" cap="all">
                <a:solidFill>
                  <a:srgbClr val="25292B"/>
                </a:solidFill>
                <a:latin typeface="+mn-lt"/>
              </a:defRPr>
            </a:lvl1pPr>
          </a:lstStyle>
          <a:p>
            <a:r>
              <a:rPr lang="en-US" dirty="0"/>
              <a:t>Divider Title TWO Here</a:t>
            </a:r>
            <a:br>
              <a:rPr lang="en-US" dirty="0"/>
            </a:br>
            <a:r>
              <a:rPr lang="en-US" dirty="0"/>
              <a:t>Divider Title TWO </a:t>
            </a:r>
            <a:r>
              <a:rPr lang="en-US" dirty="0" err="1"/>
              <a:t>HEre</a:t>
            </a:r>
            <a:endParaRPr lang="en-US" dirty="0"/>
          </a:p>
        </p:txBody>
      </p:sp>
    </p:spTree>
    <p:extLst>
      <p:ext uri="{BB962C8B-B14F-4D97-AF65-F5344CB8AC3E}">
        <p14:creationId xmlns:p14="http://schemas.microsoft.com/office/powerpoint/2010/main" val="396693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pic>
        <p:nvPicPr>
          <p:cNvPr id="9" name="Picture 8" descr="CONTACT.png"/>
          <p:cNvPicPr>
            <a:picLocks noChangeAspect="1"/>
          </p:cNvPicPr>
          <p:nvPr userDrawn="1"/>
        </p:nvPicPr>
        <p:blipFill rotWithShape="1">
          <a:blip r:embed="rId2">
            <a:extLst>
              <a:ext uri="{28A0092B-C50C-407E-A947-70E740481C1C}">
                <a14:useLocalDpi xmlns:a14="http://schemas.microsoft.com/office/drawing/2010/main" val="0"/>
              </a:ext>
            </a:extLst>
          </a:blip>
          <a:srcRect t="75554" b="-46"/>
          <a:stretch/>
        </p:blipFill>
        <p:spPr>
          <a:xfrm>
            <a:off x="291048" y="4067838"/>
            <a:ext cx="5510046" cy="853254"/>
          </a:xfrm>
          <a:prstGeom prst="rect">
            <a:avLst/>
          </a:prstGeom>
        </p:spPr>
      </p:pic>
      <p:pic>
        <p:nvPicPr>
          <p:cNvPr id="7" name="Picture 6" descr="Contac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0004" y="1235375"/>
            <a:ext cx="4900549" cy="2479376"/>
          </a:xfrm>
          <a:prstGeom prst="rect">
            <a:avLst/>
          </a:prstGeom>
        </p:spPr>
      </p:pic>
    </p:spTree>
    <p:extLst>
      <p:ext uri="{BB962C8B-B14F-4D97-AF65-F5344CB8AC3E}">
        <p14:creationId xmlns:p14="http://schemas.microsoft.com/office/powerpoint/2010/main" val="1202414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 1 Slide">
    <p:spTree>
      <p:nvGrpSpPr>
        <p:cNvPr id="1" name=""/>
        <p:cNvGrpSpPr/>
        <p:nvPr/>
      </p:nvGrpSpPr>
      <p:grpSpPr>
        <a:xfrm>
          <a:off x="0" y="0"/>
          <a:ext cx="0" cy="0"/>
          <a:chOff x="0" y="0"/>
          <a:chExt cx="0" cy="0"/>
        </a:xfrm>
      </p:grpSpPr>
      <p:sp>
        <p:nvSpPr>
          <p:cNvPr id="4" name="Title 11"/>
          <p:cNvSpPr>
            <a:spLocks noGrp="1"/>
          </p:cNvSpPr>
          <p:nvPr>
            <p:ph type="title" hasCustomPrompt="1"/>
          </p:nvPr>
        </p:nvSpPr>
        <p:spPr>
          <a:xfrm>
            <a:off x="437330" y="2047265"/>
            <a:ext cx="5020895" cy="1522443"/>
          </a:xfrm>
          <a:prstGeom prst="rect">
            <a:avLst/>
          </a:prstGeom>
        </p:spPr>
        <p:txBody>
          <a:bodyPr vert="horz" lIns="0" tIns="0" rIns="0" bIns="0"/>
          <a:lstStyle>
            <a:lvl1pPr algn="l">
              <a:lnSpc>
                <a:spcPct val="80000"/>
              </a:lnSpc>
              <a:defRPr sz="3000" cap="all">
                <a:solidFill>
                  <a:srgbClr val="25292B"/>
                </a:solidFill>
                <a:latin typeface="+mn-lt"/>
              </a:defRPr>
            </a:lvl1pPr>
          </a:lstStyle>
          <a:p>
            <a:r>
              <a:rPr lang="en-US" dirty="0"/>
              <a:t>Divider Title TWO Here</a:t>
            </a:r>
            <a:br>
              <a:rPr lang="en-US" dirty="0"/>
            </a:br>
            <a:r>
              <a:rPr lang="en-US" dirty="0"/>
              <a:t>Divider Title TWO </a:t>
            </a:r>
            <a:r>
              <a:rPr lang="en-US" dirty="0" err="1"/>
              <a:t>HEre</a:t>
            </a:r>
            <a:endParaRPr lang="en-US" dirty="0"/>
          </a:p>
        </p:txBody>
      </p:sp>
    </p:spTree>
    <p:extLst>
      <p:ext uri="{BB962C8B-B14F-4D97-AF65-F5344CB8AC3E}">
        <p14:creationId xmlns:p14="http://schemas.microsoft.com/office/powerpoint/2010/main" val="1586068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207AFF43-2FAC-254C-8DBB-110C3CD9B9A4}" type="slidenum">
              <a:rPr lang="en-US" smtClean="0"/>
              <a:pPr/>
              <a:t>‹#›</a:t>
            </a:fld>
            <a:endParaRPr lang="en-US" dirty="0"/>
          </a:p>
        </p:txBody>
      </p:sp>
      <p:sp>
        <p:nvSpPr>
          <p:cNvPr id="10" name="Text Placeholder 9"/>
          <p:cNvSpPr>
            <a:spLocks noGrp="1"/>
          </p:cNvSpPr>
          <p:nvPr>
            <p:ph type="body" sz="quarter" idx="11" hasCustomPrompt="1"/>
          </p:nvPr>
        </p:nvSpPr>
        <p:spPr>
          <a:xfrm>
            <a:off x="457200" y="1458913"/>
            <a:ext cx="8229600" cy="2824162"/>
          </a:xfrm>
          <a:prstGeom prst="rect">
            <a:avLst/>
          </a:prstGeom>
        </p:spPr>
        <p:txBody>
          <a:bodyPr vert="horz" lIns="0" tIns="0" rIns="0" bIns="0" numCol="3" spcCol="228600"/>
          <a:lstStyle>
            <a:lvl1pPr marL="182880" indent="-182880">
              <a:spcAft>
                <a:spcPts val="600"/>
              </a:spcAft>
              <a:buClr>
                <a:srgbClr val="487F95"/>
              </a:buClr>
              <a:buSzPct val="90000"/>
              <a:defRPr sz="1200" baseline="0">
                <a:solidFill>
                  <a:srgbClr val="25292B"/>
                </a:solidFill>
              </a:defRPr>
            </a:lvl1pPr>
          </a:lstStyle>
          <a:p>
            <a:pPr lvl="0"/>
            <a:r>
              <a:rPr lang="en-US" dirty="0"/>
              <a:t>Click to edit Master text </a:t>
            </a:r>
            <a:r>
              <a:rPr lang="en-US" dirty="0" err="1"/>
              <a:t>stylesjhkjhkjhkjhkjhkjhkjhkjh</a:t>
            </a:r>
            <a:endParaRPr lang="en-US" dirty="0"/>
          </a:p>
          <a:p>
            <a:pPr lvl="0"/>
            <a:r>
              <a:rPr lang="en-US" dirty="0"/>
              <a:t>Click to edit Master text </a:t>
            </a:r>
            <a:r>
              <a:rPr lang="en-US" dirty="0" err="1"/>
              <a:t>stylesjhgjhgjhgjhgjhghjgjhg</a:t>
            </a:r>
            <a:endParaRPr lang="en-US" dirty="0"/>
          </a:p>
          <a:p>
            <a:pPr lvl="0"/>
            <a:endParaRPr lang="en-US" dirty="0"/>
          </a:p>
          <a:p>
            <a:pPr lvl="0"/>
            <a:endParaRPr lang="en-US" dirty="0"/>
          </a:p>
        </p:txBody>
      </p:sp>
      <p:sp>
        <p:nvSpPr>
          <p:cNvPr id="12" name="Title 11"/>
          <p:cNvSpPr>
            <a:spLocks noGrp="1"/>
          </p:cNvSpPr>
          <p:nvPr>
            <p:ph type="title"/>
          </p:nvPr>
        </p:nvSpPr>
        <p:spPr>
          <a:xfrm>
            <a:off x="457200" y="416978"/>
            <a:ext cx="8229600" cy="712986"/>
          </a:xfrm>
          <a:prstGeom prst="rect">
            <a:avLst/>
          </a:prstGeom>
        </p:spPr>
        <p:txBody>
          <a:bodyPr vert="horz" lIns="0" tIns="0" rIns="0" bIns="0"/>
          <a:lstStyle>
            <a:lvl1pPr>
              <a:defRPr cap="all">
                <a:solidFill>
                  <a:srgbClr val="25292B"/>
                </a:solidFill>
              </a:defRPr>
            </a:lvl1pPr>
          </a:lstStyle>
          <a:p>
            <a:r>
              <a:rPr lang="en-US" dirty="0"/>
              <a:t>Click to edit Master title style</a:t>
            </a:r>
          </a:p>
        </p:txBody>
      </p:sp>
    </p:spTree>
    <p:extLst>
      <p:ext uri="{BB962C8B-B14F-4D97-AF65-F5344CB8AC3E}">
        <p14:creationId xmlns:p14="http://schemas.microsoft.com/office/powerpoint/2010/main" val="635432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llquote Slide">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457200" y="1458913"/>
            <a:ext cx="8229600" cy="2824162"/>
          </a:xfrm>
          <a:prstGeom prst="rect">
            <a:avLst/>
          </a:prstGeom>
        </p:spPr>
        <p:txBody>
          <a:bodyPr vert="horz" lIns="0" tIns="0" rIns="0" bIns="0" numCol="3" spcCol="228600"/>
          <a:lstStyle>
            <a:lvl1pPr marL="182880" indent="-182880">
              <a:spcAft>
                <a:spcPts val="600"/>
              </a:spcAft>
              <a:buClr>
                <a:srgbClr val="487F95"/>
              </a:buClr>
              <a:buSzPct val="90000"/>
              <a:defRPr sz="1200" baseline="0">
                <a:solidFill>
                  <a:srgbClr val="25292B"/>
                </a:solidFill>
              </a:defRPr>
            </a:lvl1pPr>
          </a:lstStyle>
          <a:p>
            <a:pPr lvl="0"/>
            <a:r>
              <a:rPr lang="en-US" dirty="0"/>
              <a:t>Click to edit Master text </a:t>
            </a:r>
            <a:r>
              <a:rPr lang="en-US" dirty="0" err="1"/>
              <a:t>stylesjhkjhkjhkjhkjhkjhkjhkjh</a:t>
            </a:r>
            <a:endParaRPr lang="en-US" dirty="0"/>
          </a:p>
          <a:p>
            <a:pPr lvl="0"/>
            <a:r>
              <a:rPr lang="en-US" dirty="0"/>
              <a:t>Click to edit Master text </a:t>
            </a:r>
            <a:r>
              <a:rPr lang="en-US" dirty="0" err="1"/>
              <a:t>stylesjhgjhgjhgjhgjhghjgjhg</a:t>
            </a:r>
            <a:endParaRPr lang="en-US" dirty="0"/>
          </a:p>
          <a:p>
            <a:pPr lvl="0"/>
            <a:endParaRPr lang="en-US" dirty="0"/>
          </a:p>
          <a:p>
            <a:pPr lvl="0"/>
            <a:endParaRPr lang="en-US" dirty="0"/>
          </a:p>
        </p:txBody>
      </p:sp>
      <p:sp>
        <p:nvSpPr>
          <p:cNvPr id="3" name="Slide Number Placeholder 2"/>
          <p:cNvSpPr>
            <a:spLocks noGrp="1"/>
          </p:cNvSpPr>
          <p:nvPr>
            <p:ph type="sldNum" sz="quarter" idx="10"/>
          </p:nvPr>
        </p:nvSpPr>
        <p:spPr/>
        <p:txBody>
          <a:bodyPr/>
          <a:lstStyle/>
          <a:p>
            <a:fld id="{207AFF43-2FAC-254C-8DBB-110C3CD9B9A4}" type="slidenum">
              <a:rPr lang="en-US" smtClean="0"/>
              <a:pPr/>
              <a:t>‹#›</a:t>
            </a:fld>
            <a:endParaRPr lang="en-US" dirty="0"/>
          </a:p>
        </p:txBody>
      </p:sp>
      <p:sp>
        <p:nvSpPr>
          <p:cNvPr id="5" name="Title 11"/>
          <p:cNvSpPr>
            <a:spLocks noGrp="1"/>
          </p:cNvSpPr>
          <p:nvPr>
            <p:ph type="title"/>
          </p:nvPr>
        </p:nvSpPr>
        <p:spPr>
          <a:xfrm>
            <a:off x="457200" y="416978"/>
            <a:ext cx="8229600" cy="712986"/>
          </a:xfrm>
          <a:prstGeom prst="rect">
            <a:avLst/>
          </a:prstGeom>
        </p:spPr>
        <p:txBody>
          <a:bodyPr vert="horz" lIns="0" tIns="0" rIns="0" bIns="0"/>
          <a:lstStyle>
            <a:lvl1pPr>
              <a:defRPr cap="all">
                <a:solidFill>
                  <a:srgbClr val="25292B"/>
                </a:solidFill>
              </a:defRPr>
            </a:lvl1pPr>
          </a:lstStyle>
          <a:p>
            <a:r>
              <a:rPr lang="en-US" dirty="0"/>
              <a:t>Click to edit Master title style</a:t>
            </a:r>
          </a:p>
        </p:txBody>
      </p:sp>
      <p:sp>
        <p:nvSpPr>
          <p:cNvPr id="7" name="Text Placeholder 6"/>
          <p:cNvSpPr>
            <a:spLocks noGrp="1"/>
          </p:cNvSpPr>
          <p:nvPr>
            <p:ph type="body" sz="quarter" idx="12" hasCustomPrompt="1"/>
          </p:nvPr>
        </p:nvSpPr>
        <p:spPr>
          <a:xfrm>
            <a:off x="3444612" y="3845951"/>
            <a:ext cx="3598862" cy="673100"/>
          </a:xfrm>
          <a:prstGeom prst="rect">
            <a:avLst/>
          </a:prstGeom>
        </p:spPr>
        <p:txBody>
          <a:bodyPr vert="horz" lIns="0" tIns="0" rIns="0" bIns="0"/>
          <a:lstStyle>
            <a:lvl1pPr marL="0" indent="0">
              <a:lnSpc>
                <a:spcPct val="100000"/>
              </a:lnSpc>
              <a:buClr>
                <a:srgbClr val="487F95"/>
              </a:buClr>
              <a:buFontTx/>
              <a:buNone/>
              <a:defRPr sz="1800" i="1" baseline="0">
                <a:solidFill>
                  <a:srgbClr val="487F95"/>
                </a:solidFill>
              </a:defRPr>
            </a:lvl1pPr>
          </a:lstStyle>
          <a:p>
            <a:pPr lvl="0"/>
            <a:r>
              <a:rPr lang="en-US" dirty="0"/>
              <a:t>“ </a:t>
            </a:r>
            <a:r>
              <a:rPr lang="en-US" dirty="0" err="1"/>
              <a:t>Pullquote</a:t>
            </a:r>
            <a:r>
              <a:rPr lang="en-US" dirty="0"/>
              <a:t> copy is placed here.    </a:t>
            </a:r>
            <a:r>
              <a:rPr lang="en-US" dirty="0" err="1"/>
              <a:t>Pullquote</a:t>
            </a:r>
            <a:r>
              <a:rPr lang="en-US" dirty="0"/>
              <a:t> copy is placed here.”</a:t>
            </a:r>
          </a:p>
        </p:txBody>
      </p:sp>
    </p:spTree>
    <p:extLst>
      <p:ext uri="{BB962C8B-B14F-4D97-AF65-F5344CB8AC3E}">
        <p14:creationId xmlns:p14="http://schemas.microsoft.com/office/powerpoint/2010/main" val="86547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07AFF43-2FAC-254C-8DBB-110C3CD9B9A4}" type="slidenum">
              <a:rPr lang="en-US" smtClean="0"/>
              <a:pPr/>
              <a:t>‹#›</a:t>
            </a:fld>
            <a:endParaRPr lang="en-US" dirty="0"/>
          </a:p>
        </p:txBody>
      </p:sp>
      <p:sp>
        <p:nvSpPr>
          <p:cNvPr id="4" name="Text Placeholder 9"/>
          <p:cNvSpPr>
            <a:spLocks noGrp="1"/>
          </p:cNvSpPr>
          <p:nvPr>
            <p:ph type="body" sz="quarter" idx="11" hasCustomPrompt="1"/>
          </p:nvPr>
        </p:nvSpPr>
        <p:spPr>
          <a:xfrm>
            <a:off x="457200" y="1458913"/>
            <a:ext cx="8229600" cy="2824162"/>
          </a:xfrm>
          <a:prstGeom prst="rect">
            <a:avLst/>
          </a:prstGeom>
        </p:spPr>
        <p:txBody>
          <a:bodyPr vert="horz" lIns="0" tIns="0" rIns="0" bIns="0" numCol="3" spcCol="228600"/>
          <a:lstStyle>
            <a:lvl1pPr marL="182880" indent="-182880">
              <a:spcAft>
                <a:spcPts val="600"/>
              </a:spcAft>
              <a:buClr>
                <a:srgbClr val="487F95"/>
              </a:buClr>
              <a:buSzPct val="90000"/>
              <a:defRPr sz="1200" baseline="0">
                <a:solidFill>
                  <a:srgbClr val="25292B"/>
                </a:solidFill>
              </a:defRPr>
            </a:lvl1pPr>
          </a:lstStyle>
          <a:p>
            <a:pPr lvl="0"/>
            <a:r>
              <a:rPr lang="en-US" dirty="0"/>
              <a:t>Click to edit Master text </a:t>
            </a:r>
            <a:r>
              <a:rPr lang="en-US" dirty="0" err="1"/>
              <a:t>stylesjhkjhkjhkjhkjhkjhkjhkjh</a:t>
            </a:r>
            <a:endParaRPr lang="en-US" dirty="0"/>
          </a:p>
          <a:p>
            <a:pPr lvl="0"/>
            <a:r>
              <a:rPr lang="en-US" dirty="0"/>
              <a:t>Click to edit Master text </a:t>
            </a:r>
            <a:r>
              <a:rPr lang="en-US" dirty="0" err="1"/>
              <a:t>stylesjhgjhgjhgjhgjhghjgjhg</a:t>
            </a:r>
            <a:endParaRPr lang="en-US" dirty="0"/>
          </a:p>
          <a:p>
            <a:pPr lvl="0"/>
            <a:endParaRPr lang="en-US" dirty="0"/>
          </a:p>
          <a:p>
            <a:pPr lvl="0"/>
            <a:endParaRPr lang="en-US" dirty="0"/>
          </a:p>
        </p:txBody>
      </p:sp>
      <p:sp>
        <p:nvSpPr>
          <p:cNvPr id="5" name="Title 11"/>
          <p:cNvSpPr>
            <a:spLocks noGrp="1"/>
          </p:cNvSpPr>
          <p:nvPr>
            <p:ph type="title"/>
          </p:nvPr>
        </p:nvSpPr>
        <p:spPr>
          <a:xfrm>
            <a:off x="457200" y="416978"/>
            <a:ext cx="8229600" cy="712986"/>
          </a:xfrm>
          <a:prstGeom prst="rect">
            <a:avLst/>
          </a:prstGeom>
        </p:spPr>
        <p:txBody>
          <a:bodyPr vert="horz" lIns="0" tIns="0" rIns="0" bIns="0"/>
          <a:lstStyle>
            <a:lvl1pPr>
              <a:defRPr cap="all">
                <a:solidFill>
                  <a:srgbClr val="25292B"/>
                </a:solidFill>
              </a:defRPr>
            </a:lvl1pPr>
          </a:lstStyle>
          <a:p>
            <a:r>
              <a:rPr lang="en-US" dirty="0"/>
              <a:t>Click to edit Master title style</a:t>
            </a:r>
          </a:p>
        </p:txBody>
      </p:sp>
    </p:spTree>
    <p:extLst>
      <p:ext uri="{BB962C8B-B14F-4D97-AF65-F5344CB8AC3E}">
        <p14:creationId xmlns:p14="http://schemas.microsoft.com/office/powerpoint/2010/main" val="287074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57200" y="1458913"/>
            <a:ext cx="8229600" cy="2824162"/>
          </a:xfrm>
          <a:prstGeom prst="rect">
            <a:avLst/>
          </a:prstGeom>
        </p:spPr>
        <p:txBody>
          <a:bodyPr vert="horz" lIns="0" tIns="0" rIns="0" bIns="0" numCol="3" spcCol="228600"/>
          <a:lstStyle>
            <a:lvl1pPr marL="182880" indent="-182880">
              <a:spcAft>
                <a:spcPts val="600"/>
              </a:spcAft>
              <a:buClr>
                <a:srgbClr val="487F95"/>
              </a:buClr>
              <a:buSzPct val="90000"/>
              <a:defRPr sz="1200" baseline="0">
                <a:solidFill>
                  <a:srgbClr val="25292B"/>
                </a:solidFill>
              </a:defRPr>
            </a:lvl1pPr>
          </a:lstStyle>
          <a:p>
            <a:pPr lvl="0"/>
            <a:r>
              <a:rPr lang="en-US" dirty="0"/>
              <a:t>Click to edit Master text </a:t>
            </a:r>
            <a:r>
              <a:rPr lang="en-US" dirty="0" err="1"/>
              <a:t>stylesjhkjhkjhkjhkjhkjhkjhkjh</a:t>
            </a:r>
            <a:endParaRPr lang="en-US" dirty="0"/>
          </a:p>
          <a:p>
            <a:pPr lvl="0"/>
            <a:r>
              <a:rPr lang="en-US" dirty="0"/>
              <a:t>Click to edit Master text </a:t>
            </a:r>
            <a:r>
              <a:rPr lang="en-US" dirty="0" err="1"/>
              <a:t>stylesjhgjhgjhgjhgjhghjgjhg</a:t>
            </a:r>
            <a:endParaRPr lang="en-US" dirty="0"/>
          </a:p>
          <a:p>
            <a:pPr lvl="0"/>
            <a:endParaRPr lang="en-US" dirty="0"/>
          </a:p>
          <a:p>
            <a:pPr lvl="0"/>
            <a:endParaRPr lang="en-US" dirty="0"/>
          </a:p>
        </p:txBody>
      </p:sp>
      <p:sp>
        <p:nvSpPr>
          <p:cNvPr id="11" name="Title 11"/>
          <p:cNvSpPr>
            <a:spLocks noGrp="1"/>
          </p:cNvSpPr>
          <p:nvPr>
            <p:ph type="title"/>
          </p:nvPr>
        </p:nvSpPr>
        <p:spPr>
          <a:xfrm>
            <a:off x="457200" y="416978"/>
            <a:ext cx="8229600" cy="712986"/>
          </a:xfrm>
          <a:prstGeom prst="rect">
            <a:avLst/>
          </a:prstGeom>
        </p:spPr>
        <p:txBody>
          <a:bodyPr vert="horz" lIns="0" tIns="0" rIns="0" bIns="0"/>
          <a:lstStyle>
            <a:lvl1pPr algn="l">
              <a:defRPr sz="3000" cap="all">
                <a:solidFill>
                  <a:srgbClr val="25292B"/>
                </a:solidFill>
                <a:latin typeface="+mn-lt"/>
              </a:defRPr>
            </a:lvl1pPr>
          </a:lstStyle>
          <a:p>
            <a:r>
              <a:rPr lang="en-US" dirty="0"/>
              <a:t>Click to edit Master title style</a:t>
            </a:r>
          </a:p>
        </p:txBody>
      </p:sp>
      <p:sp>
        <p:nvSpPr>
          <p:cNvPr id="14" name="Slide Number Placeholder 13"/>
          <p:cNvSpPr>
            <a:spLocks noGrp="1"/>
          </p:cNvSpPr>
          <p:nvPr>
            <p:ph type="sldNum" sz="quarter" idx="13"/>
          </p:nvPr>
        </p:nvSpPr>
        <p:spPr/>
        <p:txBody>
          <a:bodyPr/>
          <a:lstStyle/>
          <a:p>
            <a:fld id="{207AFF43-2FAC-254C-8DBB-110C3CD9B9A4}" type="slidenum">
              <a:rPr lang="en-US" smtClean="0"/>
              <a:pPr/>
              <a:t>‹#›</a:t>
            </a:fld>
            <a:endParaRPr lang="en-US" dirty="0"/>
          </a:p>
        </p:txBody>
      </p:sp>
      <p:sp>
        <p:nvSpPr>
          <p:cNvPr id="15" name="Text Placeholder 6"/>
          <p:cNvSpPr>
            <a:spLocks noGrp="1"/>
          </p:cNvSpPr>
          <p:nvPr>
            <p:ph type="body" sz="quarter" idx="12" hasCustomPrompt="1"/>
          </p:nvPr>
        </p:nvSpPr>
        <p:spPr>
          <a:xfrm>
            <a:off x="3444612" y="3845951"/>
            <a:ext cx="3598862" cy="673100"/>
          </a:xfrm>
          <a:prstGeom prst="rect">
            <a:avLst/>
          </a:prstGeom>
        </p:spPr>
        <p:txBody>
          <a:bodyPr vert="horz" lIns="0" tIns="0" rIns="0" bIns="0"/>
          <a:lstStyle>
            <a:lvl1pPr marL="0" indent="0">
              <a:lnSpc>
                <a:spcPct val="100000"/>
              </a:lnSpc>
              <a:buClr>
                <a:srgbClr val="487F95"/>
              </a:buClr>
              <a:buFontTx/>
              <a:buNone/>
              <a:defRPr sz="1800" i="1" baseline="0">
                <a:solidFill>
                  <a:srgbClr val="487F95"/>
                </a:solidFill>
              </a:defRPr>
            </a:lvl1pPr>
          </a:lstStyle>
          <a:p>
            <a:pPr lvl="0"/>
            <a:r>
              <a:rPr lang="en-US" dirty="0"/>
              <a:t>“</a:t>
            </a:r>
            <a:r>
              <a:rPr lang="en-US" dirty="0" err="1"/>
              <a:t>Pullquote</a:t>
            </a:r>
            <a:r>
              <a:rPr lang="en-US" dirty="0"/>
              <a:t> copy is placed here.    </a:t>
            </a:r>
            <a:r>
              <a:rPr lang="en-US" dirty="0" err="1"/>
              <a:t>Pullquote</a:t>
            </a:r>
            <a:r>
              <a:rPr lang="en-US" dirty="0"/>
              <a:t> copy is placed here.”</a:t>
            </a:r>
          </a:p>
        </p:txBody>
      </p:sp>
    </p:spTree>
    <p:extLst>
      <p:ext uri="{BB962C8B-B14F-4D97-AF65-F5344CB8AC3E}">
        <p14:creationId xmlns:p14="http://schemas.microsoft.com/office/powerpoint/2010/main" val="1339803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theme" Target="../theme/theme6.xml"/><Relationship Id="rId1" Type="http://schemas.openxmlformats.org/officeDocument/2006/relationships/slideLayout" Target="../slideLayouts/slideLayout9.xml"/><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theme" Target="../theme/theme7.xml"/><Relationship Id="rId1" Type="http://schemas.openxmlformats.org/officeDocument/2006/relationships/slideLayout" Target="../slideLayouts/slideLayout10.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jpeg.jpg"/>
          <p:cNvPicPr>
            <a:picLocks noChangeAspect="1"/>
          </p:cNvPicPr>
          <p:nvPr userDrawn="1"/>
        </p:nvPicPr>
        <p:blipFill rotWithShape="1">
          <a:blip r:embed="rId3">
            <a:extLst>
              <a:ext uri="{28A0092B-C50C-407E-A947-70E740481C1C}">
                <a14:useLocalDpi xmlns:a14="http://schemas.microsoft.com/office/drawing/2010/main" val="0"/>
              </a:ext>
            </a:extLst>
          </a:blip>
          <a:srcRect l="25539" t="1417" r="17928" b="3180"/>
          <a:stretch/>
        </p:blipFill>
        <p:spPr>
          <a:xfrm>
            <a:off x="0" y="0"/>
            <a:ext cx="9144000" cy="5143501"/>
          </a:xfrm>
          <a:prstGeom prst="rect">
            <a:avLst/>
          </a:prstGeom>
        </p:spPr>
      </p:pic>
      <p:sp>
        <p:nvSpPr>
          <p:cNvPr id="8" name="Rectangle 7"/>
          <p:cNvSpPr/>
          <p:nvPr userDrawn="1"/>
        </p:nvSpPr>
        <p:spPr>
          <a:xfrm>
            <a:off x="0" y="1026177"/>
            <a:ext cx="5853506" cy="2952360"/>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2AC9C"/>
              </a:solidFill>
            </a:endParaRPr>
          </a:p>
        </p:txBody>
      </p:sp>
      <p:pic>
        <p:nvPicPr>
          <p:cNvPr id="2" name="Picture 1" descr="DJF 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5322" y="3468125"/>
            <a:ext cx="1473388" cy="275150"/>
          </a:xfrm>
          <a:prstGeom prst="rect">
            <a:avLst/>
          </a:prstGeom>
        </p:spPr>
      </p:pic>
    </p:spTree>
    <p:extLst>
      <p:ext uri="{BB962C8B-B14F-4D97-AF65-F5344CB8AC3E}">
        <p14:creationId xmlns:p14="http://schemas.microsoft.com/office/powerpoint/2010/main" val="1975949717"/>
      </p:ext>
    </p:extLst>
  </p:cSld>
  <p:clrMap bg1="lt1" tx1="dk1" bg2="lt2" tx2="dk2" accent1="accent1" accent2="accent2" accent3="accent3" accent4="accent4" accent5="accent5" accent6="accent6" hlink="hlink" folHlink="folHlink"/>
  <p:sldLayoutIdLst>
    <p:sldLayoutId id="214748365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Stock_000019301396Large.jpg"/>
          <p:cNvPicPr>
            <a:picLocks noChangeAspect="1"/>
          </p:cNvPicPr>
          <p:nvPr userDrawn="1"/>
        </p:nvPicPr>
        <p:blipFill rotWithShape="1">
          <a:blip r:embed="rId3">
            <a:extLst>
              <a:ext uri="{28A0092B-C50C-407E-A947-70E740481C1C}">
                <a14:useLocalDpi xmlns:a14="http://schemas.microsoft.com/office/drawing/2010/main" val="0"/>
              </a:ext>
            </a:extLst>
          </a:blip>
          <a:srcRect t="29595" r="827" b="13038"/>
          <a:stretch/>
        </p:blipFill>
        <p:spPr>
          <a:xfrm>
            <a:off x="0" y="0"/>
            <a:ext cx="9144000" cy="5143500"/>
          </a:xfrm>
          <a:prstGeom prst="rect">
            <a:avLst/>
          </a:prstGeom>
        </p:spPr>
      </p:pic>
      <p:sp>
        <p:nvSpPr>
          <p:cNvPr id="8" name="Rectangle 7"/>
          <p:cNvSpPr/>
          <p:nvPr userDrawn="1"/>
        </p:nvSpPr>
        <p:spPr>
          <a:xfrm>
            <a:off x="0" y="1026177"/>
            <a:ext cx="5853506" cy="2952360"/>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A5A77"/>
              </a:solidFill>
            </a:endParaRPr>
          </a:p>
        </p:txBody>
      </p:sp>
    </p:spTree>
    <p:extLst>
      <p:ext uri="{BB962C8B-B14F-4D97-AF65-F5344CB8AC3E}">
        <p14:creationId xmlns:p14="http://schemas.microsoft.com/office/powerpoint/2010/main" val="622626565"/>
      </p:ext>
    </p:extLst>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iStock_000039431080Large.jpg"/>
          <p:cNvPicPr>
            <a:picLocks noChangeAspect="1"/>
          </p:cNvPicPr>
          <p:nvPr userDrawn="1"/>
        </p:nvPicPr>
        <p:blipFill rotWithShape="1">
          <a:blip r:embed="rId3">
            <a:extLst>
              <a:ext uri="{28A0092B-C50C-407E-A947-70E740481C1C}">
                <a14:useLocalDpi xmlns:a14="http://schemas.microsoft.com/office/drawing/2010/main" val="0"/>
              </a:ext>
            </a:extLst>
          </a:blip>
          <a:srcRect l="1530" t="16410" r="2402"/>
          <a:stretch/>
        </p:blipFill>
        <p:spPr>
          <a:xfrm>
            <a:off x="0" y="0"/>
            <a:ext cx="9144000" cy="5143500"/>
          </a:xfrm>
          <a:prstGeom prst="rect">
            <a:avLst/>
          </a:prstGeom>
        </p:spPr>
      </p:pic>
      <p:sp>
        <p:nvSpPr>
          <p:cNvPr id="8" name="Rectangle 7"/>
          <p:cNvSpPr/>
          <p:nvPr userDrawn="1"/>
        </p:nvSpPr>
        <p:spPr>
          <a:xfrm>
            <a:off x="0" y="1026177"/>
            <a:ext cx="5853506" cy="2952360"/>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7996222"/>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iStock_000021221183Large 2.jpg"/>
          <p:cNvPicPr>
            <a:picLocks noChangeAspect="1"/>
          </p:cNvPicPr>
          <p:nvPr userDrawn="1"/>
        </p:nvPicPr>
        <p:blipFill rotWithShape="1">
          <a:blip r:embed="rId4">
            <a:extLst>
              <a:ext uri="{28A0092B-C50C-407E-A947-70E740481C1C}">
                <a14:useLocalDpi xmlns:a14="http://schemas.microsoft.com/office/drawing/2010/main" val="0"/>
              </a:ext>
            </a:extLst>
          </a:blip>
          <a:srcRect l="1088" t="17431" r="963" b="-2141"/>
          <a:stretch/>
        </p:blipFill>
        <p:spPr>
          <a:xfrm>
            <a:off x="0" y="0"/>
            <a:ext cx="9144000" cy="5276850"/>
          </a:xfrm>
          <a:prstGeom prst="rect">
            <a:avLst/>
          </a:prstGeom>
        </p:spPr>
      </p:pic>
      <p:sp>
        <p:nvSpPr>
          <p:cNvPr id="8" name="Rectangle 7"/>
          <p:cNvSpPr/>
          <p:nvPr userDrawn="1"/>
        </p:nvSpPr>
        <p:spPr>
          <a:xfrm>
            <a:off x="0" y="1026177"/>
            <a:ext cx="5853506" cy="2952360"/>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B2AC9C"/>
              </a:solidFill>
            </a:endParaRPr>
          </a:p>
        </p:txBody>
      </p:sp>
      <p:pic>
        <p:nvPicPr>
          <p:cNvPr id="6" name="Picture 5" descr="DJF RGB.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5322" y="3468125"/>
            <a:ext cx="1473388" cy="275150"/>
          </a:xfrm>
          <a:prstGeom prst="rect">
            <a:avLst/>
          </a:prstGeom>
        </p:spPr>
      </p:pic>
    </p:spTree>
    <p:extLst>
      <p:ext uri="{BB962C8B-B14F-4D97-AF65-F5344CB8AC3E}">
        <p14:creationId xmlns:p14="http://schemas.microsoft.com/office/powerpoint/2010/main" val="100936216"/>
      </p:ext>
    </p:extLst>
  </p:cSld>
  <p:clrMap bg1="lt1" tx1="dk1" bg2="lt2" tx2="dk2" accent1="accent1" accent2="accent2" accent3="accent3" accent4="accent4" accent5="accent5" accent6="accent6" hlink="hlink" folHlink="folHlink"/>
  <p:sldLayoutIdLst>
    <p:sldLayoutId id="2147483662" r:id="rId1"/>
    <p:sldLayoutId id="21474836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1"/>
            <a:ext cx="9144000" cy="1105804"/>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iamond 6"/>
          <p:cNvSpPr/>
          <p:nvPr userDrawn="1"/>
        </p:nvSpPr>
        <p:spPr>
          <a:xfrm>
            <a:off x="8586760" y="4562652"/>
            <a:ext cx="177799" cy="232727"/>
          </a:xfrm>
          <a:prstGeom prst="diamond">
            <a:avLst/>
          </a:prstGeom>
          <a:solidFill>
            <a:srgbClr val="487F9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445018" y="4530768"/>
            <a:ext cx="455531" cy="283048"/>
          </a:xfrm>
          <a:prstGeom prst="rect">
            <a:avLst/>
          </a:prstGeom>
        </p:spPr>
        <p:txBody>
          <a:bodyPr vert="horz" lIns="91440" tIns="45720" rIns="91440" bIns="45720" rtlCol="0" anchor="ctr"/>
          <a:lstStyle>
            <a:lvl1pPr algn="ctr">
              <a:defRPr sz="700">
                <a:solidFill>
                  <a:schemeClr val="bg1"/>
                </a:solidFill>
              </a:defRPr>
            </a:lvl1pPr>
          </a:lstStyle>
          <a:p>
            <a:fld id="{207AFF43-2FAC-254C-8DBB-110C3CD9B9A4}" type="slidenum">
              <a:rPr lang="en-US" smtClean="0"/>
              <a:pPr/>
              <a:t>‹#›</a:t>
            </a:fld>
            <a:endParaRPr lang="en-US" dirty="0"/>
          </a:p>
        </p:txBody>
      </p:sp>
      <p:cxnSp>
        <p:nvCxnSpPr>
          <p:cNvPr id="4" name="Straight Connector 3"/>
          <p:cNvCxnSpPr/>
          <p:nvPr userDrawn="1"/>
        </p:nvCxnSpPr>
        <p:spPr>
          <a:xfrm flipH="1">
            <a:off x="1855107" y="4685393"/>
            <a:ext cx="6657948" cy="0"/>
          </a:xfrm>
          <a:prstGeom prst="line">
            <a:avLst/>
          </a:prstGeom>
          <a:ln w="3175" cmpd="sng">
            <a:solidFill>
              <a:srgbClr val="25292B"/>
            </a:solidFill>
          </a:ln>
          <a:effectLst/>
        </p:spPr>
        <p:style>
          <a:lnRef idx="2">
            <a:schemeClr val="accent1"/>
          </a:lnRef>
          <a:fillRef idx="0">
            <a:schemeClr val="accent1"/>
          </a:fillRef>
          <a:effectRef idx="1">
            <a:schemeClr val="accent1"/>
          </a:effectRef>
          <a:fontRef idx="minor">
            <a:schemeClr val="tx1"/>
          </a:fontRef>
        </p:style>
      </p:cxnSp>
      <p:pic>
        <p:nvPicPr>
          <p:cNvPr id="8" name="Picture 7" descr="DJF 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56722" y="4408412"/>
            <a:ext cx="1593849" cy="531283"/>
          </a:xfrm>
          <a:prstGeom prst="rect">
            <a:avLst/>
          </a:prstGeom>
        </p:spPr>
      </p:pic>
      <p:sp>
        <p:nvSpPr>
          <p:cNvPr id="9" name="Rectangle 8"/>
          <p:cNvSpPr/>
          <p:nvPr userDrawn="1"/>
        </p:nvSpPr>
        <p:spPr>
          <a:xfrm flipV="1">
            <a:off x="0" y="1105801"/>
            <a:ext cx="9144000" cy="73152"/>
          </a:xfrm>
          <a:prstGeom prst="rect">
            <a:avLst/>
          </a:prstGeom>
          <a:solidFill>
            <a:srgbClr val="487F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1288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l" defTabSz="457200" rtl="0" eaLnBrk="1" latinLnBrk="0" hangingPunct="1">
        <a:spcBef>
          <a:spcPct val="0"/>
        </a:spcBef>
        <a:buNone/>
        <a:defRPr sz="3000" kern="1200">
          <a:solidFill>
            <a:schemeClr val="bg1">
              <a:lumMod val="95000"/>
            </a:schemeClr>
          </a:solidFill>
          <a:latin typeface="+mn-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RaffaDavid_ClaudetteCarracedo-026.tif"/>
          <p:cNvPicPr>
            <a:picLocks noChangeAspect="1"/>
          </p:cNvPicPr>
          <p:nvPr userDrawn="1"/>
        </p:nvPicPr>
        <p:blipFill rotWithShape="1">
          <a:blip r:embed="rId3">
            <a:extLst>
              <a:ext uri="{28A0092B-C50C-407E-A947-70E740481C1C}">
                <a14:useLocalDpi xmlns:a14="http://schemas.microsoft.com/office/drawing/2010/main" val="0"/>
              </a:ext>
            </a:extLst>
          </a:blip>
          <a:srcRect t="3726" r="28865"/>
          <a:stretch/>
        </p:blipFill>
        <p:spPr>
          <a:xfrm>
            <a:off x="6894231" y="576299"/>
            <a:ext cx="2249769" cy="4567201"/>
          </a:xfrm>
          <a:prstGeom prst="rect">
            <a:avLst/>
          </a:prstGeom>
        </p:spPr>
      </p:pic>
      <p:sp>
        <p:nvSpPr>
          <p:cNvPr id="9" name="Diamond 8"/>
          <p:cNvSpPr/>
          <p:nvPr userDrawn="1"/>
        </p:nvSpPr>
        <p:spPr>
          <a:xfrm>
            <a:off x="8586760" y="4562652"/>
            <a:ext cx="177799" cy="232727"/>
          </a:xfrm>
          <a:prstGeom prst="diamond">
            <a:avLst/>
          </a:prstGeom>
          <a:solidFill>
            <a:srgbClr val="487F9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8445018" y="4530768"/>
            <a:ext cx="455531" cy="283048"/>
          </a:xfrm>
          <a:prstGeom prst="rect">
            <a:avLst/>
          </a:prstGeom>
        </p:spPr>
        <p:txBody>
          <a:bodyPr vert="horz" lIns="91440" tIns="45720" rIns="91440" bIns="45720" rtlCol="0" anchor="ctr"/>
          <a:lstStyle>
            <a:lvl1pPr algn="ctr">
              <a:defRPr sz="700">
                <a:solidFill>
                  <a:schemeClr val="bg1"/>
                </a:solidFill>
              </a:defRPr>
            </a:lvl1pPr>
          </a:lstStyle>
          <a:p>
            <a:fld id="{207AFF43-2FAC-254C-8DBB-110C3CD9B9A4}" type="slidenum">
              <a:rPr lang="en-US" smtClean="0"/>
              <a:pPr/>
              <a:t>‹#›</a:t>
            </a:fld>
            <a:endParaRPr lang="en-US" dirty="0"/>
          </a:p>
        </p:txBody>
      </p:sp>
      <p:cxnSp>
        <p:nvCxnSpPr>
          <p:cNvPr id="11" name="Straight Connector 10"/>
          <p:cNvCxnSpPr/>
          <p:nvPr userDrawn="1"/>
        </p:nvCxnSpPr>
        <p:spPr>
          <a:xfrm flipH="1">
            <a:off x="1855107" y="4685393"/>
            <a:ext cx="6657948" cy="0"/>
          </a:xfrm>
          <a:prstGeom prst="line">
            <a:avLst/>
          </a:prstGeom>
          <a:ln w="3175" cmpd="sng">
            <a:solidFill>
              <a:srgbClr val="25292B"/>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DJF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6722" y="4408412"/>
            <a:ext cx="1593849" cy="531283"/>
          </a:xfrm>
          <a:prstGeom prst="rect">
            <a:avLst/>
          </a:prstGeom>
        </p:spPr>
      </p:pic>
      <p:sp>
        <p:nvSpPr>
          <p:cNvPr id="15" name="Rectangle 14"/>
          <p:cNvSpPr/>
          <p:nvPr userDrawn="1"/>
        </p:nvSpPr>
        <p:spPr>
          <a:xfrm>
            <a:off x="0" y="1"/>
            <a:ext cx="9144000" cy="1105804"/>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V="1">
            <a:off x="0" y="1105801"/>
            <a:ext cx="9144000" cy="73152"/>
          </a:xfrm>
          <a:prstGeom prst="rect">
            <a:avLst/>
          </a:prstGeom>
          <a:solidFill>
            <a:srgbClr val="487F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8899254"/>
      </p:ext>
    </p:extLst>
  </p:cSld>
  <p:clrMap bg1="lt1" tx1="dk1" bg2="lt2" tx2="dk2" accent1="accent1" accent2="accent2" accent3="accent3" accent4="accent4" accent5="accent5" accent6="accent6" hlink="hlink" folHlink="folHlink"/>
  <p:sldLayoutIdLst>
    <p:sldLayoutId id="2147483656"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descr="RaffaDavid_ClaudetteCarracedo-026.tif"/>
          <p:cNvPicPr>
            <a:picLocks noChangeAspect="1"/>
          </p:cNvPicPr>
          <p:nvPr userDrawn="1"/>
        </p:nvPicPr>
        <p:blipFill rotWithShape="1">
          <a:blip r:embed="rId3">
            <a:extLst>
              <a:ext uri="{28A0092B-C50C-407E-A947-70E740481C1C}">
                <a14:useLocalDpi xmlns:a14="http://schemas.microsoft.com/office/drawing/2010/main" val="0"/>
              </a:ext>
            </a:extLst>
          </a:blip>
          <a:srcRect l="-1" t="3726" r="11200"/>
          <a:stretch/>
        </p:blipFill>
        <p:spPr>
          <a:xfrm>
            <a:off x="7328285" y="1742120"/>
            <a:ext cx="1815715" cy="2952750"/>
          </a:xfrm>
          <a:prstGeom prst="rect">
            <a:avLst/>
          </a:prstGeom>
        </p:spPr>
      </p:pic>
      <p:sp>
        <p:nvSpPr>
          <p:cNvPr id="9" name="Diamond 8"/>
          <p:cNvSpPr/>
          <p:nvPr userDrawn="1"/>
        </p:nvSpPr>
        <p:spPr>
          <a:xfrm>
            <a:off x="8586760" y="4562652"/>
            <a:ext cx="177799" cy="232727"/>
          </a:xfrm>
          <a:prstGeom prst="diamond">
            <a:avLst/>
          </a:prstGeom>
          <a:solidFill>
            <a:srgbClr val="487F9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8445018" y="4530768"/>
            <a:ext cx="455531" cy="283048"/>
          </a:xfrm>
          <a:prstGeom prst="rect">
            <a:avLst/>
          </a:prstGeom>
        </p:spPr>
        <p:txBody>
          <a:bodyPr vert="horz" lIns="91440" tIns="45720" rIns="91440" bIns="45720" rtlCol="0" anchor="ctr"/>
          <a:lstStyle>
            <a:lvl1pPr algn="ctr">
              <a:defRPr sz="700">
                <a:solidFill>
                  <a:schemeClr val="bg1"/>
                </a:solidFill>
              </a:defRPr>
            </a:lvl1pPr>
          </a:lstStyle>
          <a:p>
            <a:fld id="{207AFF43-2FAC-254C-8DBB-110C3CD9B9A4}" type="slidenum">
              <a:rPr lang="en-US" smtClean="0"/>
              <a:pPr/>
              <a:t>‹#›</a:t>
            </a:fld>
            <a:endParaRPr lang="en-US" dirty="0"/>
          </a:p>
        </p:txBody>
      </p:sp>
      <p:cxnSp>
        <p:nvCxnSpPr>
          <p:cNvPr id="11" name="Straight Connector 10"/>
          <p:cNvCxnSpPr/>
          <p:nvPr userDrawn="1"/>
        </p:nvCxnSpPr>
        <p:spPr>
          <a:xfrm flipH="1">
            <a:off x="1855107" y="4685393"/>
            <a:ext cx="6657948" cy="0"/>
          </a:xfrm>
          <a:prstGeom prst="line">
            <a:avLst/>
          </a:prstGeom>
          <a:ln w="3175" cmpd="sng">
            <a:solidFill>
              <a:srgbClr val="25292B"/>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DJF 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6722" y="4408412"/>
            <a:ext cx="1593849" cy="531283"/>
          </a:xfrm>
          <a:prstGeom prst="rect">
            <a:avLst/>
          </a:prstGeom>
        </p:spPr>
      </p:pic>
      <p:sp>
        <p:nvSpPr>
          <p:cNvPr id="15" name="Rectangle 14"/>
          <p:cNvSpPr/>
          <p:nvPr userDrawn="1"/>
        </p:nvSpPr>
        <p:spPr>
          <a:xfrm>
            <a:off x="0" y="1"/>
            <a:ext cx="9144000" cy="1105804"/>
          </a:xfrm>
          <a:prstGeom prst="rect">
            <a:avLst/>
          </a:prstGeom>
          <a:solidFill>
            <a:srgbClr val="A39C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flipV="1">
            <a:off x="0" y="1105801"/>
            <a:ext cx="9144000" cy="73152"/>
          </a:xfrm>
          <a:prstGeom prst="rect">
            <a:avLst/>
          </a:prstGeom>
          <a:solidFill>
            <a:srgbClr val="487F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6698481"/>
      </p:ext>
    </p:extLst>
  </p:cSld>
  <p:clrMap bg1="lt1" tx1="dk1" bg2="lt2" tx2="dk2" accent1="accent1" accent2="accent2" accent3="accent3" accent4="accent4" accent5="accent5" accent6="accent6" hlink="hlink" folHlink="folHlink"/>
  <p:sldLayoutIdLst>
    <p:sldLayoutId id="2147483668"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davidraffa.com/"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issuu.com/valeocorporatefinance/docs/2020-21_m_a_report_final_final" TargetMode="External"/><Relationship Id="rId2" Type="http://schemas.openxmlformats.org/officeDocument/2006/relationships/hyperlink" Target="https://mailchi.mp/davidraffa.com/2021_ma_report" TargetMode="External"/><Relationship Id="rId1" Type="http://schemas.openxmlformats.org/officeDocument/2006/relationships/slideLayout" Target="../slideLayouts/slideLayout6.xml"/><Relationship Id="rId5" Type="http://schemas.openxmlformats.org/officeDocument/2006/relationships/hyperlink" Target="mailto:david@davidraffa.com" TargetMode="External"/><Relationship Id="rId4" Type="http://schemas.openxmlformats.org/officeDocument/2006/relationships/hyperlink" Target="https://www.linkedin.com/posts/davidraffa_tech-ma-in-the-time-of-covid-activity-6754437884272619520-OK2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1677827"/>
            <a:ext cx="4879352" cy="1522443"/>
          </a:xfrm>
        </p:spPr>
        <p:txBody>
          <a:bodyPr/>
          <a:lstStyle/>
          <a:p>
            <a:r>
              <a:rPr lang="en-US" dirty="0"/>
              <a:t>HOW AND WHEN TO PREPARE TO ACHIEVE A STRATEGIC EXIT</a:t>
            </a:r>
            <a:br>
              <a:rPr lang="en-US" dirty="0"/>
            </a:br>
            <a:br>
              <a:rPr lang="en-US" dirty="0"/>
            </a:br>
            <a:r>
              <a:rPr lang="en-US" dirty="0"/>
              <a:t>NEW VENTURES BC </a:t>
            </a:r>
            <a:br>
              <a:rPr lang="en-US" dirty="0"/>
            </a:br>
            <a:r>
              <a:rPr lang="en-US" dirty="0"/>
              <a:t>– MAY 26, 2021</a:t>
            </a:r>
          </a:p>
        </p:txBody>
      </p:sp>
    </p:spTree>
    <p:extLst>
      <p:ext uri="{BB962C8B-B14F-4D97-AF65-F5344CB8AC3E}">
        <p14:creationId xmlns:p14="http://schemas.microsoft.com/office/powerpoint/2010/main" val="717400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10</a:t>
            </a:fld>
            <a:endParaRPr lang="en-US" dirty="0"/>
          </a:p>
        </p:txBody>
      </p:sp>
      <p:sp>
        <p:nvSpPr>
          <p:cNvPr id="4" name="Title 3"/>
          <p:cNvSpPr>
            <a:spLocks noGrp="1"/>
          </p:cNvSpPr>
          <p:nvPr>
            <p:ph type="title"/>
          </p:nvPr>
        </p:nvSpPr>
        <p:spPr>
          <a:xfrm>
            <a:off x="457199" y="416978"/>
            <a:ext cx="8443349" cy="712986"/>
          </a:xfrm>
        </p:spPr>
        <p:txBody>
          <a:bodyPr/>
          <a:lstStyle/>
          <a:p>
            <a:r>
              <a:rPr lang="en-US" dirty="0"/>
              <a:t>WhY buY?  pe funds &amp; vc</a:t>
            </a:r>
            <a:r>
              <a:rPr lang="en-US" cap="none" dirty="0"/>
              <a:t>s</a:t>
            </a:r>
            <a:endParaRPr lang="en-US" dirty="0"/>
          </a:p>
        </p:txBody>
      </p:sp>
      <p:sp>
        <p:nvSpPr>
          <p:cNvPr id="7" name="Text Placeholder 2">
            <a:extLst>
              <a:ext uri="{FF2B5EF4-FFF2-40B4-BE49-F238E27FC236}">
                <a16:creationId xmlns:a16="http://schemas.microsoft.com/office/drawing/2014/main" id="{C8D4D7B5-A09E-40F6-9207-1621A193AE74}"/>
              </a:ext>
            </a:extLst>
          </p:cNvPr>
          <p:cNvSpPr txBox="1">
            <a:spLocks/>
          </p:cNvSpPr>
          <p:nvPr/>
        </p:nvSpPr>
        <p:spPr>
          <a:xfrm>
            <a:off x="1197225" y="1587676"/>
            <a:ext cx="6749549" cy="2738998"/>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800" b="1" dirty="0">
                <a:solidFill>
                  <a:schemeClr val="accent5">
                    <a:lumMod val="50000"/>
                  </a:schemeClr>
                </a:solidFill>
                <a:latin typeface="Calibri" pitchFamily="34" charset="0"/>
                <a:cs typeface="Calibri" pitchFamily="34" charset="0"/>
              </a:rPr>
              <a:t>PE Funds </a:t>
            </a:r>
            <a:r>
              <a:rPr lang="en-US" sz="1800" dirty="0">
                <a:solidFill>
                  <a:schemeClr val="accent5">
                    <a:lumMod val="50000"/>
                  </a:schemeClr>
                </a:solidFill>
                <a:latin typeface="Calibri" pitchFamily="34" charset="0"/>
                <a:cs typeface="Calibri" pitchFamily="34" charset="0"/>
              </a:rPr>
              <a:t>&amp; </a:t>
            </a:r>
            <a:r>
              <a:rPr lang="en-US" sz="1800" b="1" dirty="0">
                <a:solidFill>
                  <a:schemeClr val="accent5">
                    <a:lumMod val="50000"/>
                  </a:schemeClr>
                </a:solidFill>
                <a:latin typeface="Calibri" pitchFamily="34" charset="0"/>
                <a:cs typeface="Calibri" pitchFamily="34" charset="0"/>
              </a:rPr>
              <a:t>VCs </a:t>
            </a:r>
            <a:r>
              <a:rPr lang="en-US" sz="1800" dirty="0">
                <a:latin typeface="Calibri" pitchFamily="34" charset="0"/>
                <a:cs typeface="Calibri" pitchFamily="34" charset="0"/>
              </a:rPr>
              <a:t>may buy for many of the same reasons, but also:</a:t>
            </a:r>
          </a:p>
          <a:p>
            <a:pPr marL="573088" indent="-287338">
              <a:buSzPct val="100000"/>
              <a:buFont typeface="Arial" panose="020B0604020202020204" pitchFamily="34" charset="0"/>
              <a:buChar char="•"/>
            </a:pPr>
            <a:r>
              <a:rPr lang="en-US" sz="1600" dirty="0">
                <a:latin typeface="Calibri" pitchFamily="34" charset="0"/>
                <a:cs typeface="Calibri" pitchFamily="34" charset="0"/>
              </a:rPr>
              <a:t>Because they are in the business of </a:t>
            </a:r>
            <a:r>
              <a:rPr lang="en-US" sz="1600" b="1" i="1" dirty="0">
                <a:latin typeface="Calibri" pitchFamily="34" charset="0"/>
                <a:cs typeface="Calibri" pitchFamily="34" charset="0"/>
              </a:rPr>
              <a:t>investing in companies</a:t>
            </a:r>
            <a:r>
              <a:rPr lang="en-US" sz="1600" dirty="0">
                <a:latin typeface="Calibri" pitchFamily="34" charset="0"/>
                <a:cs typeface="Calibri" pitchFamily="34" charset="0"/>
              </a:rPr>
              <a:t>, and may buy you as an investment with a view to selling you down the road</a:t>
            </a:r>
          </a:p>
          <a:p>
            <a:pPr marL="573088" indent="-287338">
              <a:buSzPct val="100000"/>
              <a:buFont typeface="Arial" panose="020B0604020202020204" pitchFamily="34" charset="0"/>
              <a:buChar char="•"/>
            </a:pPr>
            <a:r>
              <a:rPr lang="en-US" sz="1600" dirty="0">
                <a:latin typeface="Calibri" pitchFamily="34" charset="0"/>
                <a:cs typeface="Calibri" pitchFamily="34" charset="0"/>
              </a:rPr>
              <a:t>They may bolt you onto or tuck you into one of their existing subsidiaries, to increase the value of an existing investment</a:t>
            </a:r>
          </a:p>
          <a:p>
            <a:pPr marL="573088" indent="-287338">
              <a:buSzPct val="100000"/>
              <a:buFont typeface="Arial" panose="020B0604020202020204" pitchFamily="34" charset="0"/>
              <a:buChar char="•"/>
            </a:pPr>
            <a:r>
              <a:rPr lang="en-US" sz="1600" dirty="0">
                <a:latin typeface="Calibri" pitchFamily="34" charset="0"/>
                <a:cs typeface="Calibri" pitchFamily="34" charset="0"/>
              </a:rPr>
              <a:t>They look to use you as a platform on which to </a:t>
            </a:r>
            <a:r>
              <a:rPr lang="en-US" sz="1600" b="1" i="1" dirty="0">
                <a:latin typeface="Calibri" pitchFamily="34" charset="0"/>
                <a:cs typeface="Calibri" pitchFamily="34" charset="0"/>
              </a:rPr>
              <a:t>commence a roll-up </a:t>
            </a:r>
            <a:r>
              <a:rPr lang="en-US" sz="1600" dirty="0">
                <a:latin typeface="Calibri" pitchFamily="34" charset="0"/>
                <a:cs typeface="Calibri" pitchFamily="34" charset="0"/>
              </a:rPr>
              <a:t>in the space, backing your team to do so, or bringing in their own</a:t>
            </a:r>
          </a:p>
          <a:p>
            <a:pPr marL="573088" indent="-287338">
              <a:buSzPct val="100000"/>
              <a:buFont typeface="Arial" panose="020B0604020202020204" pitchFamily="34" charset="0"/>
              <a:buChar char="•"/>
            </a:pPr>
            <a:r>
              <a:rPr lang="en-US" sz="1600" dirty="0">
                <a:latin typeface="Calibri" pitchFamily="34" charset="0"/>
                <a:cs typeface="Calibri" pitchFamily="34" charset="0"/>
              </a:rPr>
              <a:t>To operate you long-term, for cash flow</a:t>
            </a:r>
          </a:p>
          <a:p>
            <a:pPr marL="511175" indent="-341313">
              <a:buSzPct val="100000"/>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42959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11</a:t>
            </a:fld>
            <a:endParaRPr lang="en-US" dirty="0"/>
          </a:p>
        </p:txBody>
      </p:sp>
      <p:sp>
        <p:nvSpPr>
          <p:cNvPr id="4" name="Title 3"/>
          <p:cNvSpPr>
            <a:spLocks noGrp="1"/>
          </p:cNvSpPr>
          <p:nvPr>
            <p:ph type="title"/>
          </p:nvPr>
        </p:nvSpPr>
        <p:spPr>
          <a:xfrm>
            <a:off x="457199" y="416978"/>
            <a:ext cx="8443349" cy="712986"/>
          </a:xfrm>
        </p:spPr>
        <p:txBody>
          <a:bodyPr/>
          <a:lstStyle/>
          <a:p>
            <a:r>
              <a:rPr lang="en-US" dirty="0"/>
              <a:t>WhY buy?  search funds, entrepreneurs </a:t>
            </a:r>
            <a:r>
              <a:rPr lang="en-US" cap="none" dirty="0"/>
              <a:t>etc.</a:t>
            </a:r>
            <a:endParaRPr lang="en-US" dirty="0"/>
          </a:p>
        </p:txBody>
      </p:sp>
      <p:sp>
        <p:nvSpPr>
          <p:cNvPr id="7" name="Text Placeholder 2">
            <a:extLst>
              <a:ext uri="{FF2B5EF4-FFF2-40B4-BE49-F238E27FC236}">
                <a16:creationId xmlns:a16="http://schemas.microsoft.com/office/drawing/2014/main" id="{C8D4D7B5-A09E-40F6-9207-1621A193AE74}"/>
              </a:ext>
            </a:extLst>
          </p:cNvPr>
          <p:cNvSpPr txBox="1">
            <a:spLocks/>
          </p:cNvSpPr>
          <p:nvPr/>
        </p:nvSpPr>
        <p:spPr>
          <a:xfrm>
            <a:off x="1198284" y="1520768"/>
            <a:ext cx="6961177" cy="2932285"/>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800" b="1" dirty="0">
                <a:solidFill>
                  <a:schemeClr val="accent5">
                    <a:lumMod val="50000"/>
                  </a:schemeClr>
                </a:solidFill>
                <a:latin typeface="Calibri" pitchFamily="34" charset="0"/>
                <a:cs typeface="Calibri" pitchFamily="34" charset="0"/>
              </a:rPr>
              <a:t>Search Funds, Entrepreneurs </a:t>
            </a:r>
            <a:r>
              <a:rPr lang="en-US" sz="1800" dirty="0">
                <a:solidFill>
                  <a:schemeClr val="accent5">
                    <a:lumMod val="50000"/>
                  </a:schemeClr>
                </a:solidFill>
                <a:latin typeface="Calibri" pitchFamily="34" charset="0"/>
                <a:cs typeface="Calibri" pitchFamily="34" charset="0"/>
              </a:rPr>
              <a:t>&amp; </a:t>
            </a:r>
            <a:r>
              <a:rPr lang="en-US" sz="1800" b="1" dirty="0">
                <a:solidFill>
                  <a:schemeClr val="accent5">
                    <a:lumMod val="50000"/>
                  </a:schemeClr>
                </a:solidFill>
                <a:latin typeface="Calibri" pitchFamily="34" charset="0"/>
                <a:cs typeface="Calibri" pitchFamily="34" charset="0"/>
              </a:rPr>
              <a:t>others,</a:t>
            </a:r>
            <a:r>
              <a:rPr lang="en-US" sz="1800" b="1" dirty="0">
                <a:latin typeface="Calibri" pitchFamily="34" charset="0"/>
                <a:cs typeface="Calibri" pitchFamily="34" charset="0"/>
              </a:rPr>
              <a:t> </a:t>
            </a:r>
            <a:r>
              <a:rPr lang="en-US" sz="1800" dirty="0">
                <a:latin typeface="Calibri" pitchFamily="34" charset="0"/>
                <a:cs typeface="Calibri" pitchFamily="34" charset="0"/>
              </a:rPr>
              <a:t>same reasons again, and also:</a:t>
            </a:r>
          </a:p>
          <a:p>
            <a:pPr marL="573088" indent="-287338">
              <a:spcBef>
                <a:spcPts val="600"/>
              </a:spcBef>
              <a:buSzPct val="100000"/>
              <a:buFont typeface="Arial" panose="020B0604020202020204" pitchFamily="34" charset="0"/>
              <a:buChar char="•"/>
            </a:pPr>
            <a:r>
              <a:rPr lang="en-US" sz="1600" dirty="0">
                <a:latin typeface="Calibri" pitchFamily="34" charset="0"/>
                <a:cs typeface="Calibri" pitchFamily="34" charset="0"/>
              </a:rPr>
              <a:t>Search funds are looking for companies to acquire to operate and grow, and then either:</a:t>
            </a:r>
          </a:p>
          <a:p>
            <a:pPr marL="1303020" lvl="1" indent="-457200">
              <a:spcBef>
                <a:spcPts val="600"/>
              </a:spcBef>
              <a:spcAft>
                <a:spcPts val="600"/>
              </a:spcAft>
              <a:buSzPct val="100000"/>
              <a:buFont typeface="Courier New" panose="02070309020205020404" pitchFamily="49" charset="0"/>
              <a:buChar char="o"/>
            </a:pPr>
            <a:r>
              <a:rPr lang="en-US" sz="1600" dirty="0">
                <a:latin typeface="Calibri" pitchFamily="34" charset="0"/>
                <a:cs typeface="Calibri" pitchFamily="34" charset="0"/>
              </a:rPr>
              <a:t>keep for the long-term for cash flow, or </a:t>
            </a:r>
          </a:p>
          <a:p>
            <a:pPr marL="1303020" lvl="1" indent="-457200">
              <a:spcBef>
                <a:spcPts val="600"/>
              </a:spcBef>
              <a:spcAft>
                <a:spcPts val="600"/>
              </a:spcAft>
              <a:buSzPct val="100000"/>
              <a:buFont typeface="Courier New" panose="02070309020205020404" pitchFamily="49" charset="0"/>
              <a:buChar char="o"/>
            </a:pPr>
            <a:r>
              <a:rPr lang="en-US" sz="1600" dirty="0">
                <a:latin typeface="Calibri" pitchFamily="34" charset="0"/>
                <a:cs typeface="Calibri" pitchFamily="34" charset="0"/>
              </a:rPr>
              <a:t>flip down the road at a higher valuation</a:t>
            </a:r>
          </a:p>
          <a:p>
            <a:pPr marL="573088" indent="-287338">
              <a:spcBef>
                <a:spcPts val="600"/>
              </a:spcBef>
              <a:buSzPct val="100000"/>
              <a:buFont typeface="Arial" panose="020B0604020202020204" pitchFamily="34" charset="0"/>
              <a:buChar char="•"/>
            </a:pPr>
            <a:r>
              <a:rPr lang="en-US" sz="1600" dirty="0">
                <a:latin typeface="Calibri" pitchFamily="34" charset="0"/>
                <a:cs typeface="Calibri" pitchFamily="34" charset="0"/>
              </a:rPr>
              <a:t>Some entrepreneurs and “High- Net Worth Individuals” (HNWIs) may buy you for the same reasons, but also as a </a:t>
            </a:r>
            <a:r>
              <a:rPr lang="en-US" sz="1600" b="1" i="1" dirty="0">
                <a:latin typeface="Calibri" pitchFamily="34" charset="0"/>
                <a:cs typeface="Calibri" pitchFamily="34" charset="0"/>
              </a:rPr>
              <a:t>life-style business </a:t>
            </a:r>
            <a:r>
              <a:rPr lang="en-US" sz="1600" dirty="0">
                <a:latin typeface="Calibri" pitchFamily="34" charset="0"/>
                <a:cs typeface="Calibri" pitchFamily="34" charset="0"/>
              </a:rPr>
              <a:t>(the business they will use to earn an income)</a:t>
            </a:r>
            <a:endParaRPr lang="en-US" sz="1600" i="1" dirty="0">
              <a:latin typeface="Calibri" pitchFamily="34" charset="0"/>
              <a:cs typeface="Calibri" pitchFamily="34" charset="0"/>
            </a:endParaRPr>
          </a:p>
          <a:p>
            <a:pPr marL="169862" indent="0">
              <a:buSzPct val="100000"/>
              <a:buNone/>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572323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12</a:t>
            </a:fld>
            <a:endParaRPr lang="en-US" dirty="0"/>
          </a:p>
        </p:txBody>
      </p:sp>
      <p:sp>
        <p:nvSpPr>
          <p:cNvPr id="4" name="Title 3"/>
          <p:cNvSpPr>
            <a:spLocks noGrp="1"/>
          </p:cNvSpPr>
          <p:nvPr>
            <p:ph type="title"/>
          </p:nvPr>
        </p:nvSpPr>
        <p:spPr/>
        <p:txBody>
          <a:bodyPr/>
          <a:lstStyle/>
          <a:p>
            <a:r>
              <a:rPr lang="en-US" dirty="0"/>
              <a:t>WhO is key to the process?</a:t>
            </a:r>
          </a:p>
        </p:txBody>
      </p:sp>
      <p:sp>
        <p:nvSpPr>
          <p:cNvPr id="8" name="Text Placeholder 2">
            <a:extLst>
              <a:ext uri="{FF2B5EF4-FFF2-40B4-BE49-F238E27FC236}">
                <a16:creationId xmlns:a16="http://schemas.microsoft.com/office/drawing/2014/main" id="{7C598A19-ADF7-43F1-A450-16F34ACE6BFB}"/>
              </a:ext>
            </a:extLst>
          </p:cNvPr>
          <p:cNvSpPr txBox="1">
            <a:spLocks/>
          </p:cNvSpPr>
          <p:nvPr/>
        </p:nvSpPr>
        <p:spPr>
          <a:xfrm>
            <a:off x="716830" y="1460796"/>
            <a:ext cx="3855170" cy="2783744"/>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800" dirty="0">
                <a:solidFill>
                  <a:schemeClr val="accent5">
                    <a:lumMod val="50000"/>
                  </a:schemeClr>
                </a:solidFill>
                <a:latin typeface="Calibri" pitchFamily="34" charset="0"/>
                <a:cs typeface="Calibri" pitchFamily="34" charset="0"/>
              </a:rPr>
              <a:t>On your side:  </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Senior management team, founders, CEO and CFO, Board</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Decide how far down the management tree to involve people (who is in the know?)</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Legal counsel, auditors and tax advisors</a:t>
            </a:r>
          </a:p>
          <a:p>
            <a:pPr marL="573088" lvl="1">
              <a:spcAft>
                <a:spcPts val="600"/>
              </a:spcAft>
              <a:buClr>
                <a:srgbClr val="487F95"/>
              </a:buClr>
              <a:buSzPct val="100000"/>
              <a:buFont typeface="Arial" panose="020B0604020202020204" pitchFamily="34" charset="0"/>
              <a:buChar char="•"/>
            </a:pPr>
            <a:r>
              <a:rPr lang="en-US" sz="1600" b="1" dirty="0">
                <a:solidFill>
                  <a:srgbClr val="25292B"/>
                </a:solidFill>
                <a:latin typeface="Calibri" pitchFamily="34" charset="0"/>
                <a:cs typeface="Calibri" pitchFamily="34" charset="0"/>
              </a:rPr>
              <a:t>Maybe, a sell-side Investment Banker </a:t>
            </a:r>
            <a:r>
              <a:rPr lang="en-US" sz="1600" dirty="0">
                <a:solidFill>
                  <a:srgbClr val="25292B"/>
                </a:solidFill>
                <a:latin typeface="Calibri" pitchFamily="34" charset="0"/>
                <a:cs typeface="Calibri" pitchFamily="34" charset="0"/>
              </a:rPr>
              <a:t>(</a:t>
            </a:r>
            <a:r>
              <a:rPr lang="en-US" sz="1600" b="1" dirty="0">
                <a:solidFill>
                  <a:srgbClr val="25292B"/>
                </a:solidFill>
                <a:highlight>
                  <a:srgbClr val="FFFF00"/>
                </a:highlight>
                <a:latin typeface="Calibri" pitchFamily="34" charset="0"/>
                <a:cs typeface="Calibri" pitchFamily="34" charset="0"/>
              </a:rPr>
              <a:t>me? </a:t>
            </a:r>
            <a:r>
              <a:rPr lang="en-US" sz="1600" b="1" dirty="0">
                <a:solidFill>
                  <a:srgbClr val="25292B"/>
                </a:solidFill>
                <a:highlight>
                  <a:srgbClr val="FFFF00"/>
                </a:highlight>
                <a:latin typeface="Calibri" pitchFamily="34" charset="0"/>
                <a:cs typeface="Calibri" pitchFamily="34" charset="0"/>
                <a:sym typeface="Wingdings" panose="05000000000000000000" pitchFamily="2" charset="2"/>
              </a:rPr>
              <a:t></a:t>
            </a:r>
            <a:r>
              <a:rPr lang="en-US" sz="1600" dirty="0">
                <a:solidFill>
                  <a:srgbClr val="25292B"/>
                </a:solidFill>
                <a:latin typeface="Calibri" pitchFamily="34" charset="0"/>
                <a:cs typeface="Calibri" pitchFamily="34" charset="0"/>
                <a:sym typeface="Wingdings" panose="05000000000000000000" pitchFamily="2" charset="2"/>
              </a:rPr>
              <a:t>)</a:t>
            </a:r>
          </a:p>
          <a:p>
            <a:pPr marL="1187132" lvl="1" indent="-457200">
              <a:buSzPct val="100000"/>
              <a:buFont typeface="Courier New" panose="02070309020205020404" pitchFamily="49" charset="0"/>
              <a:buChar char="o"/>
            </a:pPr>
            <a:endParaRPr lang="en-US" sz="1600" dirty="0">
              <a:latin typeface="Calibri" pitchFamily="34" charset="0"/>
              <a:cs typeface="Calibri" pitchFamily="34" charset="0"/>
            </a:endParaRPr>
          </a:p>
        </p:txBody>
      </p:sp>
      <p:sp>
        <p:nvSpPr>
          <p:cNvPr id="9" name="Text Placeholder 2">
            <a:extLst>
              <a:ext uri="{FF2B5EF4-FFF2-40B4-BE49-F238E27FC236}">
                <a16:creationId xmlns:a16="http://schemas.microsoft.com/office/drawing/2014/main" id="{CB520815-75F1-4BE4-AAA9-F75FF2E8BF6E}"/>
              </a:ext>
            </a:extLst>
          </p:cNvPr>
          <p:cNvSpPr txBox="1">
            <a:spLocks/>
          </p:cNvSpPr>
          <p:nvPr/>
        </p:nvSpPr>
        <p:spPr>
          <a:xfrm>
            <a:off x="4673372" y="1460796"/>
            <a:ext cx="3924783" cy="3317154"/>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800" dirty="0">
                <a:solidFill>
                  <a:schemeClr val="accent5">
                    <a:lumMod val="50000"/>
                  </a:schemeClr>
                </a:solidFill>
                <a:latin typeface="Calibri" pitchFamily="34" charset="0"/>
                <a:cs typeface="Calibri" pitchFamily="34" charset="0"/>
              </a:rPr>
              <a:t>On the buyer’s side:  </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Usually their CEO and CFO, and they may have a dedicated Corp Dev team, maybe the Board (depending on size)</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Legal counsel, and possibly consultants to do product/technology review</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They may have a buy-side investment Banker or other advisors</a:t>
            </a:r>
          </a:p>
          <a:p>
            <a:pPr marL="573088" lvl="1">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sym typeface="Wingdings" panose="05000000000000000000" pitchFamily="2" charset="2"/>
              </a:rPr>
              <a:t>Investors, i.e.. PE Funds and VCs</a:t>
            </a:r>
          </a:p>
          <a:p>
            <a:pPr marL="1187132" lvl="1" indent="-457200">
              <a:buSzPct val="100000"/>
              <a:buFont typeface="Courier New" panose="02070309020205020404" pitchFamily="49" charset="0"/>
              <a:buChar char="o"/>
            </a:pPr>
            <a:endParaRPr lang="en-US" sz="1600" dirty="0">
              <a:latin typeface="Calibri" pitchFamily="34" charset="0"/>
              <a:cs typeface="Calibri" pitchFamily="34" charset="0"/>
            </a:endParaRPr>
          </a:p>
        </p:txBody>
      </p:sp>
    </p:spTree>
    <p:extLst>
      <p:ext uri="{BB962C8B-B14F-4D97-AF65-F5344CB8AC3E}">
        <p14:creationId xmlns:p14="http://schemas.microsoft.com/office/powerpoint/2010/main" val="7872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13</a:t>
            </a:fld>
            <a:endParaRPr lang="en-US" dirty="0"/>
          </a:p>
        </p:txBody>
      </p:sp>
      <p:sp>
        <p:nvSpPr>
          <p:cNvPr id="4" name="Title 3"/>
          <p:cNvSpPr>
            <a:spLocks noGrp="1"/>
          </p:cNvSpPr>
          <p:nvPr>
            <p:ph type="title"/>
          </p:nvPr>
        </p:nvSpPr>
        <p:spPr/>
        <p:txBody>
          <a:bodyPr/>
          <a:lstStyle/>
          <a:p>
            <a:r>
              <a:rPr lang="en-US" dirty="0"/>
              <a:t>What can go wrong?</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778526" y="1560952"/>
            <a:ext cx="3792071" cy="2691379"/>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dirty="0"/>
              <a:t>Expose your business secrets, IP to a competitor</a:t>
            </a:r>
          </a:p>
          <a:p>
            <a:pPr>
              <a:spcAft>
                <a:spcPts val="480"/>
              </a:spcAft>
              <a:buClr>
                <a:srgbClr val="487F95"/>
              </a:buClr>
            </a:pPr>
            <a:r>
              <a:rPr lang="en-US" sz="1600" dirty="0"/>
              <a:t>Be distracted from operating the business and it suffers</a:t>
            </a:r>
          </a:p>
          <a:p>
            <a:pPr>
              <a:spcAft>
                <a:spcPts val="480"/>
              </a:spcAft>
              <a:buClr>
                <a:srgbClr val="487F95"/>
              </a:buClr>
            </a:pPr>
            <a:r>
              <a:rPr lang="en-US" sz="1600" dirty="0"/>
              <a:t>Lose customers, partners who hear you are for sale (there are no secrets in this day and age)</a:t>
            </a:r>
          </a:p>
          <a:p>
            <a:pPr>
              <a:spcAft>
                <a:spcPts val="480"/>
              </a:spcAft>
              <a:buClr>
                <a:srgbClr val="487F95"/>
              </a:buClr>
            </a:pPr>
            <a:r>
              <a:rPr lang="en-US" sz="1600" dirty="0"/>
              <a:t>Lose staff who are nervous when they get wind of the sale (ditto)</a:t>
            </a:r>
          </a:p>
          <a:p>
            <a:pPr>
              <a:spcAft>
                <a:spcPts val="480"/>
              </a:spcAft>
              <a:buClr>
                <a:srgbClr val="487F95"/>
              </a:buClr>
            </a:pPr>
            <a:endParaRPr lang="en-US" sz="1800" dirty="0"/>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53984533-A74A-452A-9F01-E352B00AAA44}"/>
              </a:ext>
            </a:extLst>
          </p:cNvPr>
          <p:cNvSpPr txBox="1">
            <a:spLocks/>
          </p:cNvSpPr>
          <p:nvPr/>
        </p:nvSpPr>
        <p:spPr>
          <a:xfrm>
            <a:off x="4570597" y="1560952"/>
            <a:ext cx="3792072" cy="2633512"/>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dirty="0"/>
              <a:t>Failing to complete while incurring significant out of pocket expenses</a:t>
            </a:r>
          </a:p>
          <a:p>
            <a:pPr>
              <a:spcAft>
                <a:spcPts val="480"/>
              </a:spcAft>
              <a:buClr>
                <a:srgbClr val="487F95"/>
              </a:buClr>
            </a:pPr>
            <a:r>
              <a:rPr lang="en-US" sz="1600" dirty="0"/>
              <a:t>Completing, but at a sub-optimal price</a:t>
            </a:r>
          </a:p>
          <a:p>
            <a:pPr>
              <a:spcAft>
                <a:spcPts val="480"/>
              </a:spcAft>
              <a:buClr>
                <a:srgbClr val="487F95"/>
              </a:buClr>
            </a:pPr>
            <a:r>
              <a:rPr lang="en-US" sz="1600" dirty="0"/>
              <a:t>Reasons things might go wrong include:</a:t>
            </a:r>
          </a:p>
          <a:p>
            <a:pPr lvl="1">
              <a:spcAft>
                <a:spcPts val="480"/>
              </a:spcAft>
              <a:buClr>
                <a:srgbClr val="487F95"/>
              </a:buClr>
              <a:buFont typeface="Courier New" panose="02070309020205020404" pitchFamily="49" charset="0"/>
              <a:buChar char="o"/>
            </a:pPr>
            <a:r>
              <a:rPr lang="en-US" sz="1400" dirty="0"/>
              <a:t>Not being properly prepared to sell</a:t>
            </a:r>
          </a:p>
          <a:p>
            <a:pPr lvl="1">
              <a:spcAft>
                <a:spcPts val="480"/>
              </a:spcAft>
              <a:buClr>
                <a:srgbClr val="487F95"/>
              </a:buClr>
              <a:buFont typeface="Courier New" panose="02070309020205020404" pitchFamily="49" charset="0"/>
              <a:buChar char="o"/>
            </a:pPr>
            <a:r>
              <a:rPr lang="en-US" sz="1400" dirty="0"/>
              <a:t>Not managing the exit process professionally</a:t>
            </a:r>
          </a:p>
          <a:p>
            <a:pPr lvl="1">
              <a:spcAft>
                <a:spcPts val="480"/>
              </a:spcAft>
              <a:buClr>
                <a:srgbClr val="487F95"/>
              </a:buClr>
              <a:buFont typeface="Courier New" panose="02070309020205020404" pitchFamily="49" charset="0"/>
              <a:buChar char="o"/>
            </a:pPr>
            <a:r>
              <a:rPr lang="en-US" sz="1400" dirty="0"/>
              <a:t>Not having a clear exit plan </a:t>
            </a:r>
            <a:r>
              <a:rPr lang="en-US" sz="1400" dirty="0" err="1"/>
              <a:t>etc</a:t>
            </a:r>
            <a:r>
              <a:rPr lang="en-US" sz="1400" dirty="0"/>
              <a:t>…</a:t>
            </a:r>
          </a:p>
          <a:p>
            <a:pPr marL="0" indent="0"/>
            <a:endParaRPr lang="en-US" sz="1500" dirty="0">
              <a:latin typeface="Calibri" pitchFamily="34" charset="0"/>
              <a:cs typeface="Calibri" pitchFamily="34" charset="0"/>
            </a:endParaRPr>
          </a:p>
        </p:txBody>
      </p:sp>
    </p:spTree>
    <p:extLst>
      <p:ext uri="{BB962C8B-B14F-4D97-AF65-F5344CB8AC3E}">
        <p14:creationId xmlns:p14="http://schemas.microsoft.com/office/powerpoint/2010/main" val="1710873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2143125"/>
            <a:ext cx="4849689" cy="1232542"/>
          </a:xfrm>
        </p:spPr>
        <p:txBody>
          <a:bodyPr/>
          <a:lstStyle/>
          <a:p>
            <a:r>
              <a:rPr lang="en-US" sz="3200"/>
              <a:t>maximizing valuation</a:t>
            </a:r>
            <a:endParaRPr lang="en-US" sz="3600" dirty="0"/>
          </a:p>
        </p:txBody>
      </p:sp>
    </p:spTree>
    <p:extLst>
      <p:ext uri="{BB962C8B-B14F-4D97-AF65-F5344CB8AC3E}">
        <p14:creationId xmlns:p14="http://schemas.microsoft.com/office/powerpoint/2010/main" val="137806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15</a:t>
            </a:fld>
            <a:endParaRPr lang="en-US" dirty="0"/>
          </a:p>
        </p:txBody>
      </p:sp>
      <p:sp>
        <p:nvSpPr>
          <p:cNvPr id="4" name="Title 3"/>
          <p:cNvSpPr>
            <a:spLocks noGrp="1"/>
          </p:cNvSpPr>
          <p:nvPr>
            <p:ph type="title"/>
          </p:nvPr>
        </p:nvSpPr>
        <p:spPr/>
        <p:txBody>
          <a:bodyPr/>
          <a:lstStyle/>
          <a:p>
            <a:r>
              <a:rPr lang="en-US" dirty="0"/>
              <a:t>valuation Methodologies – the basics</a:t>
            </a:r>
          </a:p>
        </p:txBody>
      </p:sp>
      <p:sp>
        <p:nvSpPr>
          <p:cNvPr id="7" name="Content Placeholder 2">
            <a:extLst>
              <a:ext uri="{FF2B5EF4-FFF2-40B4-BE49-F238E27FC236}">
                <a16:creationId xmlns:a16="http://schemas.microsoft.com/office/drawing/2014/main" id="{10D2243F-7E07-48CC-88FB-029D39239BA5}"/>
              </a:ext>
            </a:extLst>
          </p:cNvPr>
          <p:cNvSpPr txBox="1">
            <a:spLocks/>
          </p:cNvSpPr>
          <p:nvPr/>
        </p:nvSpPr>
        <p:spPr>
          <a:xfrm>
            <a:off x="714333" y="1553365"/>
            <a:ext cx="4749763" cy="1873623"/>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800" dirty="0"/>
              <a:t>The most common method of valuation is the </a:t>
            </a:r>
            <a:r>
              <a:rPr lang="en-US" sz="1800" b="1" i="1" dirty="0"/>
              <a:t>financial multiple</a:t>
            </a:r>
            <a:r>
              <a:rPr lang="en-US" sz="1800" dirty="0"/>
              <a:t>, being a multiple of:</a:t>
            </a:r>
          </a:p>
          <a:p>
            <a:pPr lvl="1">
              <a:spcAft>
                <a:spcPts val="480"/>
              </a:spcAft>
              <a:buClr>
                <a:srgbClr val="487F95"/>
              </a:buClr>
              <a:buFont typeface="Courier New" panose="02070309020205020404" pitchFamily="49" charset="0"/>
              <a:buChar char="o"/>
            </a:pPr>
            <a:r>
              <a:rPr lang="en-US" sz="1600" dirty="0"/>
              <a:t>Revenues, </a:t>
            </a:r>
            <a:r>
              <a:rPr lang="en-US" sz="1600" b="1" i="1" dirty="0"/>
              <a:t>or</a:t>
            </a:r>
          </a:p>
          <a:p>
            <a:pPr lvl="1">
              <a:spcAft>
                <a:spcPts val="480"/>
              </a:spcAft>
              <a:buClr>
                <a:srgbClr val="487F95"/>
              </a:buClr>
              <a:buFont typeface="Courier New" panose="02070309020205020404" pitchFamily="49" charset="0"/>
              <a:buChar char="o"/>
            </a:pPr>
            <a:r>
              <a:rPr lang="en-US" sz="1600" dirty="0"/>
              <a:t>Profit, </a:t>
            </a:r>
            <a:r>
              <a:rPr lang="en-US" sz="1600" b="1" i="1" dirty="0"/>
              <a:t>or</a:t>
            </a:r>
          </a:p>
          <a:p>
            <a:pPr lvl="1">
              <a:spcAft>
                <a:spcPts val="480"/>
              </a:spcAft>
              <a:buClr>
                <a:srgbClr val="487F95"/>
              </a:buClr>
              <a:buFont typeface="Courier New" panose="02070309020205020404" pitchFamily="49" charset="0"/>
              <a:buChar char="o"/>
            </a:pPr>
            <a:r>
              <a:rPr lang="en-US" sz="1600" dirty="0"/>
              <a:t>Cash Flow (EBITDA)</a:t>
            </a:r>
          </a:p>
          <a:p>
            <a:pPr marL="0" indent="0">
              <a:buNone/>
            </a:pPr>
            <a:endParaRPr lang="en-US" sz="1500" dirty="0">
              <a:latin typeface="Calibri" pitchFamily="34" charset="0"/>
              <a:cs typeface="Calibri" pitchFamily="34" charset="0"/>
            </a:endParaRPr>
          </a:p>
        </p:txBody>
      </p:sp>
      <p:sp>
        <p:nvSpPr>
          <p:cNvPr id="9" name="Content Placeholder 2">
            <a:extLst>
              <a:ext uri="{FF2B5EF4-FFF2-40B4-BE49-F238E27FC236}">
                <a16:creationId xmlns:a16="http://schemas.microsoft.com/office/drawing/2014/main" id="{81D4EE68-8424-473E-BF5F-C09334B57CDD}"/>
              </a:ext>
            </a:extLst>
          </p:cNvPr>
          <p:cNvSpPr txBox="1">
            <a:spLocks/>
          </p:cNvSpPr>
          <p:nvPr/>
        </p:nvSpPr>
        <p:spPr>
          <a:xfrm>
            <a:off x="744070" y="3426988"/>
            <a:ext cx="7557247" cy="988895"/>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buFont typeface="Arial" panose="020B0604020202020204" pitchFamily="34" charset="0"/>
              <a:buChar char="•"/>
            </a:pPr>
            <a:r>
              <a:rPr lang="en-US" sz="1800" dirty="0"/>
              <a:t>Feel free to contact me for a </a:t>
            </a:r>
            <a:r>
              <a:rPr lang="en-US" sz="1800" b="1" dirty="0"/>
              <a:t>Valuation Primer </a:t>
            </a:r>
            <a:r>
              <a:rPr lang="en-US" sz="1800" dirty="0"/>
              <a:t>which goes into depth on valuation methodologies, and provides a number of links to additional tools, resources and information sources</a:t>
            </a:r>
          </a:p>
          <a:p>
            <a:pPr marL="0" indent="0"/>
            <a:endParaRPr lang="en-US" sz="1500" dirty="0">
              <a:latin typeface="Calibri" pitchFamily="34" charset="0"/>
              <a:cs typeface="Calibri" pitchFamily="34" charset="0"/>
            </a:endParaRPr>
          </a:p>
        </p:txBody>
      </p:sp>
      <p:sp>
        <p:nvSpPr>
          <p:cNvPr id="10" name="Text Placeholder 4">
            <a:extLst>
              <a:ext uri="{FF2B5EF4-FFF2-40B4-BE49-F238E27FC236}">
                <a16:creationId xmlns:a16="http://schemas.microsoft.com/office/drawing/2014/main" id="{7F967063-D431-4F69-A1E7-B7BC0E7EF991}"/>
              </a:ext>
            </a:extLst>
          </p:cNvPr>
          <p:cNvSpPr txBox="1">
            <a:spLocks/>
          </p:cNvSpPr>
          <p:nvPr/>
        </p:nvSpPr>
        <p:spPr>
          <a:xfrm>
            <a:off x="5742314" y="1341664"/>
            <a:ext cx="2840408" cy="1873623"/>
          </a:xfrm>
          <a:prstGeom prst="rect">
            <a:avLst/>
          </a:prstGeom>
          <a:noFill/>
          <a:ln>
            <a:solidFill>
              <a:schemeClr val="accent1"/>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accent5">
                    <a:lumMod val="50000"/>
                  </a:schemeClr>
                </a:solidFill>
              </a:rPr>
              <a:t>Simple Example:</a:t>
            </a:r>
          </a:p>
          <a:p>
            <a:r>
              <a:rPr lang="en-US" sz="2000" dirty="0">
                <a:solidFill>
                  <a:schemeClr val="accent5">
                    <a:lumMod val="50000"/>
                  </a:schemeClr>
                </a:solidFill>
              </a:rPr>
              <a:t>Revenues are $5m</a:t>
            </a:r>
          </a:p>
          <a:p>
            <a:r>
              <a:rPr lang="en-US" sz="2000" dirty="0">
                <a:solidFill>
                  <a:schemeClr val="accent5">
                    <a:lumMod val="50000"/>
                  </a:schemeClr>
                </a:solidFill>
              </a:rPr>
              <a:t>Multiple is 4X revenues</a:t>
            </a:r>
          </a:p>
          <a:p>
            <a:r>
              <a:rPr lang="en-US" sz="2000" dirty="0">
                <a:solidFill>
                  <a:schemeClr val="accent5">
                    <a:lumMod val="50000"/>
                  </a:schemeClr>
                </a:solidFill>
              </a:rPr>
              <a:t>Valuation is $20m</a:t>
            </a:r>
          </a:p>
        </p:txBody>
      </p:sp>
    </p:spTree>
    <p:extLst>
      <p:ext uri="{BB962C8B-B14F-4D97-AF65-F5344CB8AC3E}">
        <p14:creationId xmlns:p14="http://schemas.microsoft.com/office/powerpoint/2010/main" val="383956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16</a:t>
            </a:fld>
            <a:endParaRPr lang="en-US" dirty="0"/>
          </a:p>
        </p:txBody>
      </p:sp>
      <p:sp>
        <p:nvSpPr>
          <p:cNvPr id="4" name="Title 3"/>
          <p:cNvSpPr>
            <a:spLocks noGrp="1"/>
          </p:cNvSpPr>
          <p:nvPr>
            <p:ph type="title"/>
          </p:nvPr>
        </p:nvSpPr>
        <p:spPr/>
        <p:txBody>
          <a:bodyPr/>
          <a:lstStyle/>
          <a:p>
            <a:r>
              <a:rPr lang="en-US" dirty="0"/>
              <a:t>Some Other valuation methodologies</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66013" y="1512504"/>
            <a:ext cx="3556584" cy="2970909"/>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Code</a:t>
            </a:r>
            <a:r>
              <a:rPr lang="en-US" sz="1600" dirty="0">
                <a:solidFill>
                  <a:schemeClr val="accent5">
                    <a:lumMod val="50000"/>
                  </a:schemeClr>
                </a:solidFill>
              </a:rPr>
              <a:t>:</a:t>
            </a:r>
            <a:r>
              <a:rPr lang="en-US" sz="1600" dirty="0"/>
              <a:t> lines of code can be valued</a:t>
            </a:r>
          </a:p>
          <a:p>
            <a:pPr>
              <a:spcAft>
                <a:spcPts val="480"/>
              </a:spcAft>
              <a:buClr>
                <a:srgbClr val="487F95"/>
              </a:buClr>
            </a:pPr>
            <a:r>
              <a:rPr lang="en-US" sz="1600" b="1" dirty="0">
                <a:solidFill>
                  <a:schemeClr val="accent5">
                    <a:lumMod val="50000"/>
                  </a:schemeClr>
                </a:solidFill>
              </a:rPr>
              <a:t>Team:</a:t>
            </a:r>
            <a:r>
              <a:rPr lang="en-US" sz="1600" dirty="0"/>
              <a:t> a valuation can be put on headcount</a:t>
            </a:r>
          </a:p>
          <a:p>
            <a:pPr>
              <a:spcAft>
                <a:spcPts val="480"/>
              </a:spcAft>
              <a:buClr>
                <a:srgbClr val="487F95"/>
              </a:buClr>
            </a:pPr>
            <a:r>
              <a:rPr lang="en-US" sz="1600" b="1" dirty="0">
                <a:solidFill>
                  <a:schemeClr val="accent5">
                    <a:lumMod val="50000"/>
                  </a:schemeClr>
                </a:solidFill>
              </a:rPr>
              <a:t>IP:</a:t>
            </a:r>
            <a:r>
              <a:rPr lang="en-US" sz="1600" dirty="0"/>
              <a:t> patents and other IP can be valued</a:t>
            </a:r>
          </a:p>
          <a:p>
            <a:pPr>
              <a:spcAft>
                <a:spcPts val="480"/>
              </a:spcAft>
              <a:buClr>
                <a:srgbClr val="487F95"/>
              </a:buClr>
            </a:pPr>
            <a:r>
              <a:rPr lang="en-US" sz="1600" b="1" dirty="0">
                <a:solidFill>
                  <a:schemeClr val="accent5">
                    <a:lumMod val="50000"/>
                  </a:schemeClr>
                </a:solidFill>
              </a:rPr>
              <a:t>Hard assets</a:t>
            </a:r>
            <a:r>
              <a:rPr lang="en-US" sz="1600" dirty="0"/>
              <a:t>: less so in tech</a:t>
            </a:r>
          </a:p>
          <a:p>
            <a:pPr>
              <a:spcAft>
                <a:spcPts val="480"/>
              </a:spcAft>
              <a:buClr>
                <a:srgbClr val="487F95"/>
              </a:buClr>
            </a:pPr>
            <a:r>
              <a:rPr lang="en-US" sz="1600" b="1" dirty="0">
                <a:solidFill>
                  <a:schemeClr val="accent5">
                    <a:lumMod val="50000"/>
                  </a:schemeClr>
                </a:solidFill>
              </a:rPr>
              <a:t>Build vs. Buy:  </a:t>
            </a:r>
            <a:r>
              <a:rPr lang="en-US" sz="1600" dirty="0"/>
              <a:t>there is value to a buyer in buying you today, versus the time and cost to build</a:t>
            </a:r>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53984533-A74A-452A-9F01-E352B00AAA44}"/>
              </a:ext>
            </a:extLst>
          </p:cNvPr>
          <p:cNvSpPr txBox="1">
            <a:spLocks/>
          </p:cNvSpPr>
          <p:nvPr/>
        </p:nvSpPr>
        <p:spPr>
          <a:xfrm>
            <a:off x="4409300" y="1512503"/>
            <a:ext cx="3686485" cy="2970909"/>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Replacement cost:  </a:t>
            </a:r>
            <a:r>
              <a:rPr lang="en-US" sz="1600" dirty="0"/>
              <a:t>cost to build</a:t>
            </a:r>
            <a:endParaRPr lang="en-US" sz="1600" b="1" dirty="0"/>
          </a:p>
          <a:p>
            <a:pPr>
              <a:spcAft>
                <a:spcPts val="480"/>
              </a:spcAft>
              <a:buClr>
                <a:srgbClr val="487F95"/>
              </a:buClr>
            </a:pPr>
            <a:r>
              <a:rPr lang="en-US" sz="1600" b="1" dirty="0">
                <a:solidFill>
                  <a:schemeClr val="accent5">
                    <a:lumMod val="50000"/>
                  </a:schemeClr>
                </a:solidFill>
              </a:rPr>
              <a:t>Brand:</a:t>
            </a:r>
            <a:r>
              <a:rPr lang="en-US" sz="1600" dirty="0"/>
              <a:t>  established brands have value</a:t>
            </a:r>
          </a:p>
          <a:p>
            <a:pPr>
              <a:spcAft>
                <a:spcPts val="480"/>
              </a:spcAft>
              <a:buClr>
                <a:srgbClr val="487F95"/>
              </a:buClr>
            </a:pPr>
            <a:r>
              <a:rPr lang="en-US" sz="1600" b="1" dirty="0">
                <a:solidFill>
                  <a:schemeClr val="accent5">
                    <a:lumMod val="50000"/>
                  </a:schemeClr>
                </a:solidFill>
              </a:rPr>
              <a:t>Market Penetration:</a:t>
            </a:r>
            <a:r>
              <a:rPr lang="en-US" sz="1600" dirty="0"/>
              <a:t>  buying access to a geographical, horizontal, vertical market</a:t>
            </a:r>
          </a:p>
          <a:p>
            <a:pPr>
              <a:spcAft>
                <a:spcPts val="480"/>
              </a:spcAft>
              <a:buClr>
                <a:srgbClr val="487F95"/>
              </a:buClr>
            </a:pPr>
            <a:r>
              <a:rPr lang="en-US" sz="1600" b="1" dirty="0">
                <a:solidFill>
                  <a:schemeClr val="accent5">
                    <a:lumMod val="50000"/>
                  </a:schemeClr>
                </a:solidFill>
              </a:rPr>
              <a:t>Accreditations, Approvals </a:t>
            </a:r>
            <a:r>
              <a:rPr lang="en-US" sz="1600" dirty="0"/>
              <a:t>etc..:  value can be ascribed to having a hard to secure accreditations</a:t>
            </a:r>
          </a:p>
          <a:p>
            <a:pPr>
              <a:spcAft>
                <a:spcPts val="480"/>
              </a:spcAft>
              <a:buClr>
                <a:srgbClr val="487F95"/>
              </a:buClr>
            </a:pPr>
            <a:r>
              <a:rPr lang="en-US" sz="1600" b="1" dirty="0">
                <a:solidFill>
                  <a:schemeClr val="accent5">
                    <a:lumMod val="50000"/>
                  </a:schemeClr>
                </a:solidFill>
              </a:rPr>
              <a:t>Others:</a:t>
            </a:r>
            <a:r>
              <a:rPr lang="en-US" sz="1600" dirty="0"/>
              <a:t>  particular to the industry, your business, the buyer’s objectives</a:t>
            </a:r>
          </a:p>
          <a:p>
            <a:pPr marL="0" indent="0"/>
            <a:endParaRPr lang="en-US" sz="1500" dirty="0">
              <a:latin typeface="Calibri" pitchFamily="34" charset="0"/>
              <a:cs typeface="Calibri" pitchFamily="34" charset="0"/>
            </a:endParaRPr>
          </a:p>
        </p:txBody>
      </p:sp>
    </p:spTree>
    <p:extLst>
      <p:ext uri="{BB962C8B-B14F-4D97-AF65-F5344CB8AC3E}">
        <p14:creationId xmlns:p14="http://schemas.microsoft.com/office/powerpoint/2010/main" val="103276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17</a:t>
            </a:fld>
            <a:endParaRPr lang="en-US" dirty="0"/>
          </a:p>
        </p:txBody>
      </p:sp>
      <p:sp>
        <p:nvSpPr>
          <p:cNvPr id="4" name="Title 3"/>
          <p:cNvSpPr>
            <a:spLocks noGrp="1"/>
          </p:cNvSpPr>
          <p:nvPr>
            <p:ph type="title"/>
          </p:nvPr>
        </p:nvSpPr>
        <p:spPr/>
        <p:txBody>
          <a:bodyPr/>
          <a:lstStyle/>
          <a:p>
            <a:r>
              <a:rPr lang="en-US" dirty="0"/>
              <a:t>performance metrics – s</a:t>
            </a:r>
            <a:r>
              <a:rPr lang="en-US" cap="none" dirty="0"/>
              <a:t>aa</a:t>
            </a:r>
            <a:r>
              <a:rPr lang="en-US" dirty="0"/>
              <a:t>s example</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90282" y="2091354"/>
            <a:ext cx="3953436" cy="2291832"/>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Revenue mix:</a:t>
            </a:r>
            <a:r>
              <a:rPr lang="en-US" sz="1600" b="1" dirty="0"/>
              <a:t>  </a:t>
            </a:r>
            <a:r>
              <a:rPr lang="en-US" sz="1600" dirty="0"/>
              <a:t>what is % of recurring revenues, current run rate (MRR)</a:t>
            </a:r>
          </a:p>
          <a:p>
            <a:pPr>
              <a:spcAft>
                <a:spcPts val="480"/>
              </a:spcAft>
              <a:buClr>
                <a:srgbClr val="487F95"/>
              </a:buClr>
            </a:pPr>
            <a:r>
              <a:rPr lang="en-US" sz="1600" b="1" dirty="0">
                <a:solidFill>
                  <a:schemeClr val="accent5">
                    <a:lumMod val="50000"/>
                  </a:schemeClr>
                </a:solidFill>
              </a:rPr>
              <a:t>Churn as a %:  </a:t>
            </a:r>
            <a:r>
              <a:rPr lang="en-US" sz="1600" dirty="0"/>
              <a:t>for both revenues and number of customers</a:t>
            </a:r>
          </a:p>
          <a:p>
            <a:pPr>
              <a:spcAft>
                <a:spcPts val="480"/>
              </a:spcAft>
              <a:buClr>
                <a:srgbClr val="487F95"/>
              </a:buClr>
            </a:pPr>
            <a:r>
              <a:rPr lang="en-US" sz="1600" b="1" dirty="0">
                <a:solidFill>
                  <a:schemeClr val="accent5">
                    <a:lumMod val="50000"/>
                  </a:schemeClr>
                </a:solidFill>
              </a:rPr>
              <a:t>LTV:CAC: </a:t>
            </a:r>
            <a:r>
              <a:rPr lang="en-US" sz="1600" dirty="0"/>
              <a:t>lifetime value of a customer as a ratio to customer acquisition cost</a:t>
            </a:r>
          </a:p>
          <a:p>
            <a:pPr>
              <a:spcAft>
                <a:spcPts val="480"/>
              </a:spcAft>
              <a:buClr>
                <a:srgbClr val="487F95"/>
              </a:buClr>
            </a:pPr>
            <a:endParaRPr lang="en-US" sz="1800" dirty="0"/>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53984533-A74A-452A-9F01-E352B00AAA44}"/>
              </a:ext>
            </a:extLst>
          </p:cNvPr>
          <p:cNvSpPr txBox="1">
            <a:spLocks/>
          </p:cNvSpPr>
          <p:nvPr/>
        </p:nvSpPr>
        <p:spPr>
          <a:xfrm>
            <a:off x="4572001" y="2091355"/>
            <a:ext cx="3953436" cy="2487586"/>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Profitability-Growth Rate:  </a:t>
            </a:r>
            <a:r>
              <a:rPr lang="en-US" sz="1600" dirty="0"/>
              <a:t>“rule of 40” = % annual growth + % of EBITDA </a:t>
            </a:r>
          </a:p>
          <a:p>
            <a:pPr>
              <a:spcAft>
                <a:spcPts val="480"/>
              </a:spcAft>
              <a:buClr>
                <a:srgbClr val="487F95"/>
              </a:buClr>
            </a:pPr>
            <a:r>
              <a:rPr lang="en-US" sz="1600" b="1" dirty="0">
                <a:solidFill>
                  <a:schemeClr val="accent5">
                    <a:lumMod val="50000"/>
                  </a:schemeClr>
                </a:solidFill>
              </a:rPr>
              <a:t>ACV:</a:t>
            </a:r>
            <a:r>
              <a:rPr lang="en-US" sz="1600" dirty="0"/>
              <a:t> average contract value</a:t>
            </a:r>
          </a:p>
          <a:p>
            <a:pPr>
              <a:spcAft>
                <a:spcPts val="480"/>
              </a:spcAft>
              <a:buClr>
                <a:srgbClr val="487F95"/>
              </a:buClr>
            </a:pPr>
            <a:r>
              <a:rPr lang="en-US" sz="1600" b="1" dirty="0">
                <a:solidFill>
                  <a:schemeClr val="accent5">
                    <a:lumMod val="50000"/>
                  </a:schemeClr>
                </a:solidFill>
              </a:rPr>
              <a:t>Sales cycle: </a:t>
            </a:r>
            <a:r>
              <a:rPr lang="en-US" sz="1600" dirty="0"/>
              <a:t>time from lead to sale</a:t>
            </a:r>
          </a:p>
          <a:p>
            <a:pPr>
              <a:spcAft>
                <a:spcPts val="480"/>
              </a:spcAft>
              <a:buClr>
                <a:srgbClr val="487F95"/>
              </a:buClr>
            </a:pPr>
            <a:r>
              <a:rPr lang="en-US" sz="1600" b="1" dirty="0">
                <a:solidFill>
                  <a:schemeClr val="accent5">
                    <a:lumMod val="50000"/>
                  </a:schemeClr>
                </a:solidFill>
              </a:rPr>
              <a:t>Others: </a:t>
            </a:r>
            <a:r>
              <a:rPr lang="en-US" sz="1600" dirty="0"/>
              <a:t>revenue per employee, per sales rep, brand, customer diversity (no concentration), geo-penetration, etc..</a:t>
            </a:r>
          </a:p>
          <a:p>
            <a:pPr marL="0" indent="0">
              <a:buNone/>
            </a:pPr>
            <a:endParaRPr lang="en-US" sz="1500" dirty="0">
              <a:latin typeface="Calibri" pitchFamily="34" charset="0"/>
              <a:cs typeface="Calibri" pitchFamily="34" charset="0"/>
            </a:endParaRPr>
          </a:p>
        </p:txBody>
      </p:sp>
      <p:sp>
        <p:nvSpPr>
          <p:cNvPr id="7" name="Text Placeholder 2">
            <a:extLst>
              <a:ext uri="{FF2B5EF4-FFF2-40B4-BE49-F238E27FC236}">
                <a16:creationId xmlns:a16="http://schemas.microsoft.com/office/drawing/2014/main" id="{F5D6AA92-A981-4BE3-BB89-7494549AD1AE}"/>
              </a:ext>
            </a:extLst>
          </p:cNvPr>
          <p:cNvSpPr>
            <a:spLocks noGrp="1"/>
          </p:cNvSpPr>
          <p:nvPr>
            <p:ph type="body" sz="quarter" idx="11"/>
          </p:nvPr>
        </p:nvSpPr>
        <p:spPr>
          <a:xfrm>
            <a:off x="690282" y="1371314"/>
            <a:ext cx="7056098" cy="626272"/>
          </a:xfrm>
        </p:spPr>
        <p:txBody>
          <a:bodyPr numCol="1"/>
          <a:lstStyle/>
          <a:p>
            <a:pPr marL="0" indent="0">
              <a:buNone/>
            </a:pPr>
            <a:r>
              <a:rPr lang="en-US" sz="1800" dirty="0">
                <a:solidFill>
                  <a:schemeClr val="accent5">
                    <a:lumMod val="50000"/>
                  </a:schemeClr>
                </a:solidFill>
                <a:cs typeface="Corbel"/>
              </a:rPr>
              <a:t>There are well defined and accepted performance metrics which will influence the valuation of a SaaS company for sale</a:t>
            </a:r>
            <a:r>
              <a:rPr lang="en-US" sz="1800" dirty="0">
                <a:solidFill>
                  <a:schemeClr val="accent6">
                    <a:lumMod val="75000"/>
                  </a:schemeClr>
                </a:solidFill>
                <a:cs typeface="Corbel"/>
              </a:rPr>
              <a:t>*</a:t>
            </a:r>
            <a:r>
              <a:rPr lang="en-US" sz="1800" dirty="0">
                <a:solidFill>
                  <a:schemeClr val="accent5">
                    <a:lumMod val="50000"/>
                  </a:schemeClr>
                </a:solidFill>
                <a:cs typeface="Corbel"/>
              </a:rPr>
              <a:t>:</a:t>
            </a:r>
            <a:endParaRPr lang="en-US" sz="1800" dirty="0">
              <a:solidFill>
                <a:schemeClr val="accent5">
                  <a:lumMod val="50000"/>
                </a:schemeClr>
              </a:solidFill>
              <a:latin typeface="Calibri" pitchFamily="34" charset="0"/>
              <a:cs typeface="Calibri" pitchFamily="34" charset="0"/>
            </a:endParaRPr>
          </a:p>
        </p:txBody>
      </p:sp>
      <p:sp>
        <p:nvSpPr>
          <p:cNvPr id="9" name="TextBox 8">
            <a:extLst>
              <a:ext uri="{FF2B5EF4-FFF2-40B4-BE49-F238E27FC236}">
                <a16:creationId xmlns:a16="http://schemas.microsoft.com/office/drawing/2014/main" id="{3FB24DEA-17EA-45F5-B2B4-2D665D1F4DB0}"/>
              </a:ext>
            </a:extLst>
          </p:cNvPr>
          <p:cNvSpPr txBox="1"/>
          <p:nvPr/>
        </p:nvSpPr>
        <p:spPr>
          <a:xfrm>
            <a:off x="5062654" y="4726523"/>
            <a:ext cx="3606216" cy="384721"/>
          </a:xfrm>
          <a:prstGeom prst="rect">
            <a:avLst/>
          </a:prstGeom>
          <a:noFill/>
        </p:spPr>
        <p:txBody>
          <a:bodyPr wrap="square" tIns="0" numCol="1" spcCol="228600" rtlCol="0">
            <a:spAutoFit/>
          </a:bodyPr>
          <a:lstStyle/>
          <a:p>
            <a:pPr rtl="0">
              <a:lnSpc>
                <a:spcPct val="100000"/>
              </a:lnSpc>
              <a:spcBef>
                <a:spcPts val="0"/>
              </a:spcBef>
              <a:spcAft>
                <a:spcPts val="500"/>
              </a:spcAft>
              <a:buClr>
                <a:srgbClr val="487F95"/>
              </a:buClr>
              <a:buSzPct val="90000"/>
            </a:pPr>
            <a:r>
              <a:rPr lang="en-US" sz="1200" b="1" i="0" u="none" strike="noStrike" kern="1200" baseline="0" dirty="0">
                <a:solidFill>
                  <a:schemeClr val="accent6">
                    <a:lumMod val="75000"/>
                  </a:schemeClr>
                </a:solidFill>
                <a:latin typeface="+mn-lt"/>
                <a:ea typeface="+mn-ea"/>
                <a:cs typeface="+mn-cs"/>
              </a:rPr>
              <a:t>*</a:t>
            </a:r>
            <a:r>
              <a:rPr lang="en-US" sz="1000" b="0" i="0" u="none" strike="noStrike" kern="1200" baseline="0" dirty="0">
                <a:solidFill>
                  <a:schemeClr val="accent6">
                    <a:lumMod val="75000"/>
                  </a:schemeClr>
                </a:solidFill>
                <a:latin typeface="+mn-lt"/>
                <a:ea typeface="+mn-ea"/>
                <a:cs typeface="+mn-cs"/>
              </a:rPr>
              <a:t> For a presentation with details on the target </a:t>
            </a:r>
            <a:r>
              <a:rPr lang="en-US" sz="1000" dirty="0">
                <a:solidFill>
                  <a:schemeClr val="accent6">
                    <a:lumMod val="75000"/>
                  </a:schemeClr>
                </a:solidFill>
              </a:rPr>
              <a:t>performance metrics for SaaS companies, email me at david@davidraffa.com</a:t>
            </a:r>
            <a:endParaRPr lang="en-CA" sz="1000" b="0" i="0" u="none" strike="noStrike" kern="1200" baseline="0"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43345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18</a:t>
            </a:fld>
            <a:endParaRPr lang="en-US" dirty="0"/>
          </a:p>
        </p:txBody>
      </p:sp>
      <p:sp>
        <p:nvSpPr>
          <p:cNvPr id="4" name="Title 3"/>
          <p:cNvSpPr>
            <a:spLocks noGrp="1"/>
          </p:cNvSpPr>
          <p:nvPr>
            <p:ph type="title"/>
          </p:nvPr>
        </p:nvSpPr>
        <p:spPr/>
        <p:txBody>
          <a:bodyPr/>
          <a:lstStyle/>
          <a:p>
            <a:r>
              <a:rPr lang="en-US" dirty="0"/>
              <a:t>Valuation - s</a:t>
            </a:r>
            <a:r>
              <a:rPr lang="en-US" cap="none" dirty="0"/>
              <a:t>aa</a:t>
            </a:r>
            <a:r>
              <a:rPr lang="en-US" dirty="0"/>
              <a:t>s example</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90282" y="1984792"/>
            <a:ext cx="3792071" cy="2545976"/>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Revenue mix:  </a:t>
            </a:r>
            <a:r>
              <a:rPr lang="en-US" sz="1600" dirty="0"/>
              <a:t>85% recurring revenues; 7.5% one-time launch fees; 5.0% custom dev work, 2.5% hardware sell-through</a:t>
            </a:r>
          </a:p>
          <a:p>
            <a:pPr>
              <a:spcAft>
                <a:spcPts val="480"/>
              </a:spcAft>
              <a:buClr>
                <a:srgbClr val="487F95"/>
              </a:buClr>
            </a:pPr>
            <a:r>
              <a:rPr lang="en-US" sz="1600" b="1" dirty="0">
                <a:solidFill>
                  <a:schemeClr val="accent5">
                    <a:lumMod val="50000"/>
                  </a:schemeClr>
                </a:solidFill>
              </a:rPr>
              <a:t>Low Churn:  </a:t>
            </a:r>
            <a:r>
              <a:rPr lang="en-US" sz="1600" dirty="0"/>
              <a:t>on an annual basis, under 5% for both revenues and number of customers (good!)</a:t>
            </a:r>
          </a:p>
          <a:p>
            <a:pPr>
              <a:spcAft>
                <a:spcPts val="480"/>
              </a:spcAft>
              <a:buClr>
                <a:srgbClr val="487F95"/>
              </a:buClr>
            </a:pPr>
            <a:r>
              <a:rPr lang="en-US" sz="1600" b="1" dirty="0">
                <a:solidFill>
                  <a:schemeClr val="accent5">
                    <a:lumMod val="50000"/>
                  </a:schemeClr>
                </a:solidFill>
              </a:rPr>
              <a:t>LTV:CAC:  </a:t>
            </a:r>
            <a:r>
              <a:rPr lang="en-US" sz="1600" dirty="0"/>
              <a:t>greater than 4:1 (good!)</a:t>
            </a:r>
            <a:endParaRPr lang="en-US" sz="16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53984533-A74A-452A-9F01-E352B00AAA44}"/>
              </a:ext>
            </a:extLst>
          </p:cNvPr>
          <p:cNvSpPr txBox="1">
            <a:spLocks/>
          </p:cNvSpPr>
          <p:nvPr/>
        </p:nvSpPr>
        <p:spPr>
          <a:xfrm>
            <a:off x="4572001" y="2002721"/>
            <a:ext cx="4051610" cy="2761129"/>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Profitability-Growth Rate:  </a:t>
            </a:r>
            <a:r>
              <a:rPr lang="en-US" sz="1600" dirty="0"/>
              <a:t>15% EBITDA + 50% YoY growth (good) = 65%</a:t>
            </a:r>
          </a:p>
          <a:p>
            <a:pPr>
              <a:spcAft>
                <a:spcPts val="480"/>
              </a:spcAft>
              <a:buClr>
                <a:srgbClr val="487F95"/>
              </a:buClr>
            </a:pPr>
            <a:r>
              <a:rPr lang="en-US" sz="1600" b="1" dirty="0">
                <a:solidFill>
                  <a:schemeClr val="accent5">
                    <a:lumMod val="50000"/>
                  </a:schemeClr>
                </a:solidFill>
              </a:rPr>
              <a:t>ACV:</a:t>
            </a:r>
            <a:r>
              <a:rPr lang="en-US" sz="1600" dirty="0"/>
              <a:t>  $25,000 (not to bad)</a:t>
            </a:r>
          </a:p>
          <a:p>
            <a:pPr>
              <a:spcAft>
                <a:spcPts val="480"/>
              </a:spcAft>
              <a:buClr>
                <a:srgbClr val="487F95"/>
              </a:buClr>
            </a:pPr>
            <a:r>
              <a:rPr lang="en-US" sz="1600" b="1" dirty="0">
                <a:solidFill>
                  <a:schemeClr val="accent5">
                    <a:lumMod val="50000"/>
                  </a:schemeClr>
                </a:solidFill>
              </a:rPr>
              <a:t>Sales cycle:  </a:t>
            </a:r>
            <a:r>
              <a:rPr lang="en-US" sz="1600" dirty="0"/>
              <a:t>6 to 9 months (not to bad)</a:t>
            </a:r>
          </a:p>
          <a:p>
            <a:pPr>
              <a:spcAft>
                <a:spcPts val="480"/>
              </a:spcAft>
              <a:buClr>
                <a:srgbClr val="487F95"/>
              </a:buClr>
            </a:pPr>
            <a:r>
              <a:rPr lang="en-US" sz="1600" b="1" dirty="0">
                <a:solidFill>
                  <a:schemeClr val="accent5">
                    <a:lumMod val="50000"/>
                  </a:schemeClr>
                </a:solidFill>
              </a:rPr>
              <a:t>Others:</a:t>
            </a:r>
            <a:r>
              <a:rPr lang="en-US" sz="1600" dirty="0"/>
              <a:t> sold in every Canadian Province and US State, and several countries abroad; strong brand recognition, considered a leading-edge solution</a:t>
            </a:r>
          </a:p>
          <a:p>
            <a:pPr marL="0" indent="0">
              <a:buNone/>
            </a:pPr>
            <a:endParaRPr lang="en-US" sz="1500" dirty="0">
              <a:latin typeface="Calibri" pitchFamily="34" charset="0"/>
              <a:cs typeface="Calibri" pitchFamily="34" charset="0"/>
            </a:endParaRPr>
          </a:p>
        </p:txBody>
      </p:sp>
      <p:sp>
        <p:nvSpPr>
          <p:cNvPr id="7" name="Text Placeholder 2">
            <a:extLst>
              <a:ext uri="{FF2B5EF4-FFF2-40B4-BE49-F238E27FC236}">
                <a16:creationId xmlns:a16="http://schemas.microsoft.com/office/drawing/2014/main" id="{F5D6AA92-A981-4BE3-BB89-7494549AD1AE}"/>
              </a:ext>
            </a:extLst>
          </p:cNvPr>
          <p:cNvSpPr>
            <a:spLocks noGrp="1"/>
          </p:cNvSpPr>
          <p:nvPr>
            <p:ph type="body" sz="quarter" idx="11"/>
          </p:nvPr>
        </p:nvSpPr>
        <p:spPr>
          <a:xfrm>
            <a:off x="690282" y="1328867"/>
            <a:ext cx="6989191" cy="551972"/>
          </a:xfrm>
        </p:spPr>
        <p:txBody>
          <a:bodyPr numCol="1"/>
          <a:lstStyle/>
          <a:p>
            <a:pPr marL="0" indent="0">
              <a:buNone/>
            </a:pPr>
            <a:r>
              <a:rPr lang="en-US" sz="1800" dirty="0">
                <a:solidFill>
                  <a:schemeClr val="accent5">
                    <a:lumMod val="50000"/>
                  </a:schemeClr>
                </a:solidFill>
                <a:cs typeface="Corbel"/>
              </a:rPr>
              <a:t>Assume a SaaS company doing $5m in annual revenues is for sale and has the following performance metrics:</a:t>
            </a:r>
            <a:endParaRPr lang="en-US" sz="1800" dirty="0">
              <a:solidFill>
                <a:schemeClr val="accent5">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193089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19</a:t>
            </a:fld>
            <a:endParaRPr lang="en-US" dirty="0"/>
          </a:p>
        </p:txBody>
      </p:sp>
      <p:sp>
        <p:nvSpPr>
          <p:cNvPr id="4" name="Title 3"/>
          <p:cNvSpPr>
            <a:spLocks noGrp="1"/>
          </p:cNvSpPr>
          <p:nvPr>
            <p:ph type="title"/>
          </p:nvPr>
        </p:nvSpPr>
        <p:spPr/>
        <p:txBody>
          <a:bodyPr/>
          <a:lstStyle/>
          <a:p>
            <a:r>
              <a:rPr lang="en-US" dirty="0"/>
              <a:t>Valuation - s</a:t>
            </a:r>
            <a:r>
              <a:rPr lang="en-US" cap="none" dirty="0"/>
              <a:t>aa</a:t>
            </a:r>
            <a:r>
              <a:rPr lang="en-US" dirty="0"/>
              <a:t>s example</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90281" y="2344924"/>
            <a:ext cx="3209365" cy="1993100"/>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80"/>
              </a:spcAft>
              <a:buClr>
                <a:srgbClr val="487F95"/>
              </a:buClr>
              <a:buNone/>
            </a:pPr>
            <a:r>
              <a:rPr lang="en-US" sz="1600" b="1" dirty="0"/>
              <a:t>Revenue mix:  </a:t>
            </a:r>
          </a:p>
          <a:p>
            <a:pPr>
              <a:spcAft>
                <a:spcPts val="480"/>
              </a:spcAft>
              <a:buClr>
                <a:srgbClr val="487F95"/>
              </a:buClr>
            </a:pPr>
            <a:r>
              <a:rPr lang="en-US" sz="1600" dirty="0"/>
              <a:t>85% recurring revenues:</a:t>
            </a:r>
          </a:p>
          <a:p>
            <a:pPr>
              <a:spcAft>
                <a:spcPts val="480"/>
              </a:spcAft>
              <a:buClr>
                <a:srgbClr val="487F95"/>
              </a:buClr>
            </a:pPr>
            <a:r>
              <a:rPr lang="en-US" sz="1600" dirty="0"/>
              <a:t>7.5% one-time launch fees: </a:t>
            </a:r>
          </a:p>
          <a:p>
            <a:pPr>
              <a:spcAft>
                <a:spcPts val="480"/>
              </a:spcAft>
              <a:buClr>
                <a:srgbClr val="487F95"/>
              </a:buClr>
            </a:pPr>
            <a:r>
              <a:rPr lang="en-US" sz="1600" dirty="0"/>
              <a:t>5.0% custom dev work: </a:t>
            </a:r>
          </a:p>
          <a:p>
            <a:pPr>
              <a:spcAft>
                <a:spcPts val="480"/>
              </a:spcAft>
              <a:buClr>
                <a:srgbClr val="487F95"/>
              </a:buClr>
            </a:pPr>
            <a:r>
              <a:rPr lang="en-US" sz="1600" dirty="0"/>
              <a:t>2.5% hardware sell-through:</a:t>
            </a:r>
          </a:p>
        </p:txBody>
      </p:sp>
      <p:sp>
        <p:nvSpPr>
          <p:cNvPr id="9" name="Text Placeholder 2">
            <a:extLst>
              <a:ext uri="{FF2B5EF4-FFF2-40B4-BE49-F238E27FC236}">
                <a16:creationId xmlns:a16="http://schemas.microsoft.com/office/drawing/2014/main" id="{FD54059B-9409-4A0D-BF2A-718DAA15D084}"/>
              </a:ext>
            </a:extLst>
          </p:cNvPr>
          <p:cNvSpPr>
            <a:spLocks noGrp="1"/>
          </p:cNvSpPr>
          <p:nvPr>
            <p:ph type="body" sz="quarter" idx="11"/>
          </p:nvPr>
        </p:nvSpPr>
        <p:spPr>
          <a:xfrm>
            <a:off x="690282" y="1359001"/>
            <a:ext cx="7871011" cy="980910"/>
          </a:xfrm>
        </p:spPr>
        <p:txBody>
          <a:bodyPr numCol="1"/>
          <a:lstStyle/>
          <a:p>
            <a:pPr marL="0" indent="0">
              <a:buNone/>
            </a:pPr>
            <a:r>
              <a:rPr lang="en-US" sz="1800" dirty="0">
                <a:solidFill>
                  <a:schemeClr val="accent5">
                    <a:lumMod val="50000"/>
                  </a:schemeClr>
                </a:solidFill>
                <a:cs typeface="Corbel"/>
              </a:rPr>
              <a:t>The buyer/seller discuss all the performance metrics and agree that the company should attract a reasonable multiple, neither high side nor low side, and that a revenue multiple will be used as EBITDA is still low</a:t>
            </a:r>
            <a:endParaRPr lang="en-US" sz="1800" dirty="0">
              <a:solidFill>
                <a:schemeClr val="accent5">
                  <a:lumMod val="50000"/>
                </a:schemeClr>
              </a:solidFill>
              <a:latin typeface="Calibri" pitchFamily="34" charset="0"/>
              <a:cs typeface="Calibri" pitchFamily="34" charset="0"/>
            </a:endParaRPr>
          </a:p>
        </p:txBody>
      </p:sp>
      <p:sp>
        <p:nvSpPr>
          <p:cNvPr id="10" name="Content Placeholder 2">
            <a:extLst>
              <a:ext uri="{FF2B5EF4-FFF2-40B4-BE49-F238E27FC236}">
                <a16:creationId xmlns:a16="http://schemas.microsoft.com/office/drawing/2014/main" id="{3AAA8254-FEF0-4E4E-BB45-821876C53E36}"/>
              </a:ext>
            </a:extLst>
          </p:cNvPr>
          <p:cNvSpPr txBox="1">
            <a:spLocks/>
          </p:cNvSpPr>
          <p:nvPr/>
        </p:nvSpPr>
        <p:spPr>
          <a:xfrm>
            <a:off x="5351929" y="2349936"/>
            <a:ext cx="1201270" cy="1993100"/>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80"/>
              </a:spcAft>
              <a:buClr>
                <a:srgbClr val="487F95"/>
              </a:buClr>
              <a:buNone/>
            </a:pPr>
            <a:r>
              <a:rPr lang="en-US" sz="1600" b="1" dirty="0"/>
              <a:t>   Multiple:  </a:t>
            </a:r>
          </a:p>
          <a:p>
            <a:pPr marL="0" indent="0" algn="ctr">
              <a:spcAft>
                <a:spcPts val="480"/>
              </a:spcAft>
              <a:buClr>
                <a:srgbClr val="487F95"/>
              </a:buClr>
              <a:buNone/>
            </a:pPr>
            <a:r>
              <a:rPr lang="en-US" sz="1600" dirty="0"/>
              <a:t>6X </a:t>
            </a:r>
          </a:p>
          <a:p>
            <a:pPr marL="0" indent="0" algn="ctr">
              <a:spcAft>
                <a:spcPts val="480"/>
              </a:spcAft>
              <a:buClr>
                <a:srgbClr val="487F95"/>
              </a:buClr>
              <a:buNone/>
            </a:pPr>
            <a:r>
              <a:rPr lang="en-US" sz="1600" dirty="0"/>
              <a:t>2X</a:t>
            </a:r>
          </a:p>
          <a:p>
            <a:pPr marL="0" indent="0" algn="ctr">
              <a:spcAft>
                <a:spcPts val="480"/>
              </a:spcAft>
              <a:buClr>
                <a:srgbClr val="487F95"/>
              </a:buClr>
              <a:buNone/>
            </a:pPr>
            <a:r>
              <a:rPr lang="en-US" sz="1600" dirty="0"/>
              <a:t>1X</a:t>
            </a:r>
          </a:p>
          <a:p>
            <a:pPr marL="0" indent="0" algn="ctr">
              <a:spcAft>
                <a:spcPts val="480"/>
              </a:spcAft>
              <a:buClr>
                <a:srgbClr val="487F95"/>
              </a:buClr>
              <a:buNone/>
            </a:pPr>
            <a:r>
              <a:rPr lang="en-US" sz="1600" dirty="0"/>
              <a:t>0.5X</a:t>
            </a:r>
          </a:p>
        </p:txBody>
      </p:sp>
      <p:sp>
        <p:nvSpPr>
          <p:cNvPr id="11" name="Content Placeholder 2">
            <a:extLst>
              <a:ext uri="{FF2B5EF4-FFF2-40B4-BE49-F238E27FC236}">
                <a16:creationId xmlns:a16="http://schemas.microsoft.com/office/drawing/2014/main" id="{DB0C47D8-AA8A-4401-9ECC-B104A2EB6BF3}"/>
              </a:ext>
            </a:extLst>
          </p:cNvPr>
          <p:cNvSpPr txBox="1">
            <a:spLocks/>
          </p:cNvSpPr>
          <p:nvPr/>
        </p:nvSpPr>
        <p:spPr>
          <a:xfrm>
            <a:off x="6808692" y="2339910"/>
            <a:ext cx="1752601" cy="2376585"/>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80"/>
              </a:spcAft>
              <a:buClr>
                <a:srgbClr val="487F95"/>
              </a:buClr>
              <a:buNone/>
            </a:pPr>
            <a:r>
              <a:rPr lang="en-US" sz="1600" b="1" dirty="0"/>
              <a:t>       Valuation:  </a:t>
            </a:r>
          </a:p>
          <a:p>
            <a:pPr marL="0" indent="0" algn="ctr">
              <a:spcAft>
                <a:spcPts val="480"/>
              </a:spcAft>
              <a:buClr>
                <a:srgbClr val="487F95"/>
              </a:buClr>
              <a:buNone/>
            </a:pPr>
            <a:r>
              <a:rPr lang="en-US" sz="1600" dirty="0"/>
              <a:t>$25.5m </a:t>
            </a:r>
          </a:p>
          <a:p>
            <a:pPr marL="0" indent="0" algn="ctr">
              <a:spcAft>
                <a:spcPts val="480"/>
              </a:spcAft>
              <a:buClr>
                <a:srgbClr val="487F95"/>
              </a:buClr>
              <a:buNone/>
            </a:pPr>
            <a:r>
              <a:rPr lang="en-US" sz="1600" dirty="0"/>
              <a:t>$0.75m</a:t>
            </a:r>
          </a:p>
          <a:p>
            <a:pPr marL="0" indent="0" algn="ctr">
              <a:spcAft>
                <a:spcPts val="480"/>
              </a:spcAft>
              <a:buClr>
                <a:srgbClr val="487F95"/>
              </a:buClr>
              <a:buNone/>
            </a:pPr>
            <a:r>
              <a:rPr lang="en-US" sz="1600" dirty="0"/>
              <a:t>$0.25m</a:t>
            </a:r>
          </a:p>
          <a:p>
            <a:pPr marL="0" indent="0" algn="ctr">
              <a:spcAft>
                <a:spcPts val="480"/>
              </a:spcAft>
              <a:buClr>
                <a:srgbClr val="487F95"/>
              </a:buClr>
              <a:buNone/>
            </a:pPr>
            <a:r>
              <a:rPr lang="en-US" sz="1600" u="sng" dirty="0"/>
              <a:t>$0.0625m</a:t>
            </a:r>
          </a:p>
          <a:p>
            <a:pPr marL="0" indent="0" algn="ctr">
              <a:spcAft>
                <a:spcPts val="480"/>
              </a:spcAft>
              <a:buClr>
                <a:srgbClr val="487F95"/>
              </a:buClr>
              <a:buNone/>
            </a:pPr>
            <a:r>
              <a:rPr lang="en-US" sz="1600" b="1" dirty="0"/>
              <a:t>$25.5625m </a:t>
            </a:r>
          </a:p>
          <a:p>
            <a:pPr marL="0" indent="0" algn="ctr">
              <a:spcAft>
                <a:spcPts val="480"/>
              </a:spcAft>
              <a:buClr>
                <a:srgbClr val="487F95"/>
              </a:buClr>
              <a:buNone/>
            </a:pPr>
            <a:endParaRPr lang="en-US" sz="1800" dirty="0"/>
          </a:p>
        </p:txBody>
      </p:sp>
      <p:sp>
        <p:nvSpPr>
          <p:cNvPr id="12" name="Content Placeholder 2">
            <a:extLst>
              <a:ext uri="{FF2B5EF4-FFF2-40B4-BE49-F238E27FC236}">
                <a16:creationId xmlns:a16="http://schemas.microsoft.com/office/drawing/2014/main" id="{2DA700A7-1C56-47FE-B439-E51313E48771}"/>
              </a:ext>
            </a:extLst>
          </p:cNvPr>
          <p:cNvSpPr txBox="1">
            <a:spLocks/>
          </p:cNvSpPr>
          <p:nvPr/>
        </p:nvSpPr>
        <p:spPr>
          <a:xfrm>
            <a:off x="3778488" y="2339911"/>
            <a:ext cx="1474694" cy="2376585"/>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80"/>
              </a:spcAft>
              <a:buClr>
                <a:srgbClr val="487F95"/>
              </a:buClr>
              <a:buNone/>
            </a:pPr>
            <a:r>
              <a:rPr lang="en-US" sz="1600" b="1" dirty="0"/>
              <a:t>   Rev Portion:  </a:t>
            </a:r>
          </a:p>
          <a:p>
            <a:pPr marL="0" indent="0" algn="ctr">
              <a:spcAft>
                <a:spcPts val="480"/>
              </a:spcAft>
              <a:buClr>
                <a:srgbClr val="487F95"/>
              </a:buClr>
              <a:buNone/>
              <a:tabLst>
                <a:tab pos="1255713" algn="l"/>
              </a:tabLst>
            </a:pPr>
            <a:r>
              <a:rPr lang="en-US" sz="1600" dirty="0"/>
              <a:t>$4.250m </a:t>
            </a:r>
          </a:p>
          <a:p>
            <a:pPr marL="0" indent="0" algn="ctr">
              <a:spcAft>
                <a:spcPts val="480"/>
              </a:spcAft>
              <a:buClr>
                <a:srgbClr val="487F95"/>
              </a:buClr>
              <a:buNone/>
              <a:tabLst>
                <a:tab pos="1255713" algn="l"/>
              </a:tabLst>
            </a:pPr>
            <a:r>
              <a:rPr lang="en-US" sz="1600" dirty="0"/>
              <a:t>$0.375m</a:t>
            </a:r>
          </a:p>
          <a:p>
            <a:pPr marL="0" indent="0" algn="ctr">
              <a:spcAft>
                <a:spcPts val="480"/>
              </a:spcAft>
              <a:buClr>
                <a:srgbClr val="487F95"/>
              </a:buClr>
              <a:buNone/>
              <a:tabLst>
                <a:tab pos="1255713" algn="l"/>
              </a:tabLst>
            </a:pPr>
            <a:r>
              <a:rPr lang="en-US" sz="1600" dirty="0"/>
              <a:t>$0.250m</a:t>
            </a:r>
          </a:p>
          <a:p>
            <a:pPr marL="0" indent="0" algn="ctr">
              <a:spcAft>
                <a:spcPts val="480"/>
              </a:spcAft>
              <a:buClr>
                <a:srgbClr val="487F95"/>
              </a:buClr>
              <a:buNone/>
              <a:tabLst>
                <a:tab pos="1255713" algn="l"/>
              </a:tabLst>
            </a:pPr>
            <a:r>
              <a:rPr lang="en-US" sz="1600" u="sng" dirty="0"/>
              <a:t>$0.125m</a:t>
            </a:r>
          </a:p>
          <a:p>
            <a:pPr marL="0" indent="0" algn="ctr">
              <a:spcAft>
                <a:spcPts val="480"/>
              </a:spcAft>
              <a:buClr>
                <a:srgbClr val="487F95"/>
              </a:buClr>
              <a:buNone/>
              <a:tabLst>
                <a:tab pos="1255713" algn="l"/>
              </a:tabLst>
            </a:pPr>
            <a:r>
              <a:rPr lang="en-US" sz="1600" b="1" dirty="0"/>
              <a:t>$5.0m </a:t>
            </a:r>
          </a:p>
          <a:p>
            <a:pPr marL="0" indent="0" algn="ctr">
              <a:spcAft>
                <a:spcPts val="480"/>
              </a:spcAft>
              <a:buClr>
                <a:srgbClr val="487F95"/>
              </a:buClr>
              <a:buNone/>
            </a:pPr>
            <a:endParaRPr lang="en-US" sz="1800" dirty="0"/>
          </a:p>
        </p:txBody>
      </p:sp>
    </p:spTree>
    <p:extLst>
      <p:ext uri="{BB962C8B-B14F-4D97-AF65-F5344CB8AC3E}">
        <p14:creationId xmlns:p14="http://schemas.microsoft.com/office/powerpoint/2010/main" val="160414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a:t>
            </a:fld>
            <a:endParaRPr lang="en-US" dirty="0"/>
          </a:p>
        </p:txBody>
      </p:sp>
      <p:sp>
        <p:nvSpPr>
          <p:cNvPr id="4" name="Title 3"/>
          <p:cNvSpPr>
            <a:spLocks noGrp="1"/>
          </p:cNvSpPr>
          <p:nvPr>
            <p:ph type="title"/>
          </p:nvPr>
        </p:nvSpPr>
        <p:spPr/>
        <p:txBody>
          <a:bodyPr/>
          <a:lstStyle/>
          <a:p>
            <a:r>
              <a:rPr lang="en-US" dirty="0"/>
              <a:t>About the presenter</a:t>
            </a:r>
          </a:p>
        </p:txBody>
      </p:sp>
      <p:sp>
        <p:nvSpPr>
          <p:cNvPr id="6" name="Content Placeholder 5">
            <a:extLst>
              <a:ext uri="{FF2B5EF4-FFF2-40B4-BE49-F238E27FC236}">
                <a16:creationId xmlns:a16="http://schemas.microsoft.com/office/drawing/2014/main" id="{0EC5F6A8-2A7B-4F91-89C0-589AFDAC0D00}"/>
              </a:ext>
            </a:extLst>
          </p:cNvPr>
          <p:cNvSpPr txBox="1">
            <a:spLocks/>
          </p:cNvSpPr>
          <p:nvPr/>
        </p:nvSpPr>
        <p:spPr>
          <a:xfrm>
            <a:off x="3046897" y="1507435"/>
            <a:ext cx="5427079" cy="3259931"/>
          </a:xfrm>
        </p:spPr>
        <p:txBody>
          <a:bodyPr>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50"/>
              </a:spcBef>
              <a:buFont typeface="Arial"/>
              <a:buNone/>
            </a:pPr>
            <a:r>
              <a:rPr lang="en-US" sz="3800" b="1" dirty="0"/>
              <a:t>David J. Raffa</a:t>
            </a:r>
          </a:p>
          <a:p>
            <a:pPr>
              <a:spcBef>
                <a:spcPts val="900"/>
              </a:spcBef>
            </a:pPr>
            <a:r>
              <a:rPr lang="en-US" sz="3150" dirty="0"/>
              <a:t>20 years’ experience as a corporate finance lawyer representing early stage technology companies (retired – thankfully!)</a:t>
            </a:r>
          </a:p>
          <a:p>
            <a:pPr>
              <a:spcBef>
                <a:spcPts val="900"/>
              </a:spcBef>
            </a:pPr>
            <a:r>
              <a:rPr lang="en-US" sz="3150" dirty="0"/>
              <a:t>Founding partner of an early stage $100M VC fund (retired – also thankfully!)</a:t>
            </a:r>
          </a:p>
          <a:p>
            <a:pPr>
              <a:spcBef>
                <a:spcPts val="900"/>
              </a:spcBef>
            </a:pPr>
            <a:r>
              <a:rPr lang="en-US" sz="3150" dirty="0"/>
              <a:t>Independent corporate finance (</a:t>
            </a:r>
            <a:r>
              <a:rPr lang="en-US" sz="3150" b="1" dirty="0"/>
              <a:t>sell-side M&amp;A</a:t>
            </a:r>
            <a:r>
              <a:rPr lang="en-US" sz="3150" dirty="0"/>
              <a:t>) advisor to small-cap technology companies (active –very happily!)</a:t>
            </a:r>
          </a:p>
          <a:p>
            <a:pPr>
              <a:spcBef>
                <a:spcPts val="900"/>
              </a:spcBef>
            </a:pPr>
            <a:r>
              <a:rPr lang="en-US" sz="3150" dirty="0"/>
              <a:t>Angel investor with more than a dozen angel investments (active – there are good days and bad days, mostly happily!)</a:t>
            </a:r>
          </a:p>
          <a:p>
            <a:pPr marL="0" indent="0">
              <a:spcBef>
                <a:spcPts val="900"/>
              </a:spcBef>
              <a:buFont typeface="Arial"/>
              <a:buNone/>
            </a:pPr>
            <a:r>
              <a:rPr lang="en-CA" sz="3150" dirty="0"/>
              <a:t>For additional background, blogs and resources:</a:t>
            </a:r>
          </a:p>
          <a:p>
            <a:pPr marL="671513" indent="0">
              <a:spcBef>
                <a:spcPts val="900"/>
              </a:spcBef>
              <a:buFont typeface="Arial"/>
              <a:buNone/>
            </a:pPr>
            <a:r>
              <a:rPr lang="en-CA" sz="3150" dirty="0">
                <a:hlinkClick r:id="rId2"/>
              </a:rPr>
              <a:t>www.davidraffa.com</a:t>
            </a:r>
            <a:endParaRPr lang="en-CA" sz="3150" dirty="0"/>
          </a:p>
          <a:p>
            <a:pPr marL="0" indent="0">
              <a:spcBef>
                <a:spcPts val="900"/>
              </a:spcBef>
              <a:buFont typeface="Arial"/>
              <a:buNone/>
            </a:pPr>
            <a:endParaRPr lang="en-US" sz="1425" dirty="0"/>
          </a:p>
          <a:p>
            <a:pPr>
              <a:spcBef>
                <a:spcPts val="450"/>
              </a:spcBef>
            </a:pPr>
            <a:endParaRPr lang="en-US" sz="1425" dirty="0"/>
          </a:p>
          <a:p>
            <a:pPr marL="0" indent="0">
              <a:spcBef>
                <a:spcPts val="450"/>
              </a:spcBef>
              <a:buFont typeface="Arial"/>
              <a:buNone/>
            </a:pPr>
            <a:endParaRPr lang="en-CA" dirty="0"/>
          </a:p>
        </p:txBody>
      </p:sp>
      <p:pic>
        <p:nvPicPr>
          <p:cNvPr id="8" name="Picture 7">
            <a:extLst>
              <a:ext uri="{FF2B5EF4-FFF2-40B4-BE49-F238E27FC236}">
                <a16:creationId xmlns:a16="http://schemas.microsoft.com/office/drawing/2014/main" id="{18E920D8-854D-4DD5-96DD-B9EA79B05A97}"/>
              </a:ext>
            </a:extLst>
          </p:cNvPr>
          <p:cNvPicPr>
            <a:picLocks noChangeAspect="1"/>
          </p:cNvPicPr>
          <p:nvPr/>
        </p:nvPicPr>
        <p:blipFill rotWithShape="1">
          <a:blip r:embed="rId3">
            <a:extLst>
              <a:ext uri="{28A0092B-C50C-407E-A947-70E740481C1C}">
                <a14:useLocalDpi xmlns:a14="http://schemas.microsoft.com/office/drawing/2010/main" val="0"/>
              </a:ext>
            </a:extLst>
          </a:blip>
          <a:srcRect t="3400" b="30748"/>
          <a:stretch/>
        </p:blipFill>
        <p:spPr>
          <a:xfrm>
            <a:off x="718279" y="1546914"/>
            <a:ext cx="1982134" cy="1958285"/>
          </a:xfrm>
          <a:prstGeom prst="rect">
            <a:avLst/>
          </a:prstGeom>
        </p:spPr>
      </p:pic>
    </p:spTree>
    <p:extLst>
      <p:ext uri="{BB962C8B-B14F-4D97-AF65-F5344CB8AC3E}">
        <p14:creationId xmlns:p14="http://schemas.microsoft.com/office/powerpoint/2010/main" val="368632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20</a:t>
            </a:fld>
            <a:endParaRPr lang="en-US" dirty="0"/>
          </a:p>
        </p:txBody>
      </p:sp>
      <p:sp>
        <p:nvSpPr>
          <p:cNvPr id="4" name="Title 3"/>
          <p:cNvSpPr>
            <a:spLocks noGrp="1"/>
          </p:cNvSpPr>
          <p:nvPr>
            <p:ph type="title"/>
          </p:nvPr>
        </p:nvSpPr>
        <p:spPr>
          <a:xfrm>
            <a:off x="457200" y="345261"/>
            <a:ext cx="8229600" cy="712986"/>
          </a:xfrm>
        </p:spPr>
        <p:txBody>
          <a:bodyPr/>
          <a:lstStyle/>
          <a:p>
            <a:r>
              <a:rPr lang="en-US" dirty="0"/>
              <a:t>How is a strategic valuation secured?</a:t>
            </a:r>
          </a:p>
        </p:txBody>
      </p:sp>
      <p:sp>
        <p:nvSpPr>
          <p:cNvPr id="7" name="Content Placeholder 2">
            <a:extLst>
              <a:ext uri="{FF2B5EF4-FFF2-40B4-BE49-F238E27FC236}">
                <a16:creationId xmlns:a16="http://schemas.microsoft.com/office/drawing/2014/main" id="{B12C82D1-5BEE-422B-9C76-7B9F6F72B99A}"/>
              </a:ext>
            </a:extLst>
          </p:cNvPr>
          <p:cNvSpPr txBox="1">
            <a:spLocks/>
          </p:cNvSpPr>
          <p:nvPr/>
        </p:nvSpPr>
        <p:spPr>
          <a:xfrm>
            <a:off x="717936" y="1870659"/>
            <a:ext cx="7667781" cy="105409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It is the value to a buyer who can leverage your product/technology using their brand and their greater reach:  sales, marketing, distribution, partner, human and capital resources etc.. etc..</a:t>
            </a:r>
          </a:p>
        </p:txBody>
      </p:sp>
      <p:sp>
        <p:nvSpPr>
          <p:cNvPr id="5" name="Content Placeholder 2">
            <a:extLst>
              <a:ext uri="{FF2B5EF4-FFF2-40B4-BE49-F238E27FC236}">
                <a16:creationId xmlns:a16="http://schemas.microsoft.com/office/drawing/2014/main" id="{41231408-5B2E-4F97-8780-FAAECF49DBD5}"/>
              </a:ext>
            </a:extLst>
          </p:cNvPr>
          <p:cNvSpPr txBox="1">
            <a:spLocks/>
          </p:cNvSpPr>
          <p:nvPr/>
        </p:nvSpPr>
        <p:spPr>
          <a:xfrm>
            <a:off x="710500" y="2966784"/>
            <a:ext cx="7533967" cy="7129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Model out what you think the buyer could do if they acquired you – and then make that model known to the buyer</a:t>
            </a:r>
          </a:p>
        </p:txBody>
      </p:sp>
      <p:sp>
        <p:nvSpPr>
          <p:cNvPr id="6" name="Content Placeholder 2">
            <a:extLst>
              <a:ext uri="{FF2B5EF4-FFF2-40B4-BE49-F238E27FC236}">
                <a16:creationId xmlns:a16="http://schemas.microsoft.com/office/drawing/2014/main" id="{98A65240-8109-41D7-AD38-62F3E783874D}"/>
              </a:ext>
            </a:extLst>
          </p:cNvPr>
          <p:cNvSpPr txBox="1">
            <a:spLocks/>
          </p:cNvSpPr>
          <p:nvPr/>
        </p:nvSpPr>
        <p:spPr>
          <a:xfrm>
            <a:off x="717936" y="3706415"/>
            <a:ext cx="7114479" cy="7129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chemeClr val="accent5">
                    <a:lumMod val="50000"/>
                  </a:schemeClr>
                </a:solidFill>
              </a:rPr>
              <a:t>They won’t pay you what you can do for them, but they will pay more than a basic financial multiple</a:t>
            </a:r>
          </a:p>
        </p:txBody>
      </p:sp>
      <p:sp>
        <p:nvSpPr>
          <p:cNvPr id="8" name="Content Placeholder 2">
            <a:extLst>
              <a:ext uri="{FF2B5EF4-FFF2-40B4-BE49-F238E27FC236}">
                <a16:creationId xmlns:a16="http://schemas.microsoft.com/office/drawing/2014/main" id="{DE0767B3-7DB9-4333-A44F-8188B28DD832}"/>
              </a:ext>
            </a:extLst>
          </p:cNvPr>
          <p:cNvSpPr txBox="1">
            <a:spLocks/>
          </p:cNvSpPr>
          <p:nvPr/>
        </p:nvSpPr>
        <p:spPr>
          <a:xfrm>
            <a:off x="313764" y="1389464"/>
            <a:ext cx="3748498" cy="43916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a:solidFill>
                  <a:schemeClr val="accent5">
                    <a:lumMod val="50000"/>
                  </a:schemeClr>
                </a:solidFill>
              </a:rPr>
              <a:t>It is </a:t>
            </a:r>
            <a:r>
              <a:rPr lang="en-US" sz="2000" b="1" i="1" u="sng" dirty="0">
                <a:solidFill>
                  <a:schemeClr val="accent5">
                    <a:lumMod val="50000"/>
                  </a:schemeClr>
                </a:solidFill>
              </a:rPr>
              <a:t>not</a:t>
            </a:r>
            <a:r>
              <a:rPr lang="en-US" sz="2000" b="1" i="1" dirty="0">
                <a:solidFill>
                  <a:schemeClr val="accent5">
                    <a:lumMod val="50000"/>
                  </a:schemeClr>
                </a:solidFill>
              </a:rPr>
              <a:t> a financial multiple: </a:t>
            </a:r>
          </a:p>
        </p:txBody>
      </p:sp>
    </p:spTree>
    <p:extLst>
      <p:ext uri="{BB962C8B-B14F-4D97-AF65-F5344CB8AC3E}">
        <p14:creationId xmlns:p14="http://schemas.microsoft.com/office/powerpoint/2010/main" val="1678479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2275284"/>
            <a:ext cx="5020895" cy="1037338"/>
          </a:xfrm>
        </p:spPr>
        <p:txBody>
          <a:bodyPr/>
          <a:lstStyle/>
          <a:p>
            <a:r>
              <a:rPr lang="en-US" sz="3200" dirty="0"/>
              <a:t>STEP 2 - ANALYZE</a:t>
            </a:r>
            <a:endParaRPr lang="en-US" dirty="0"/>
          </a:p>
        </p:txBody>
      </p:sp>
    </p:spTree>
    <p:extLst>
      <p:ext uri="{BB962C8B-B14F-4D97-AF65-F5344CB8AC3E}">
        <p14:creationId xmlns:p14="http://schemas.microsoft.com/office/powerpoint/2010/main" val="15174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22</a:t>
            </a:fld>
            <a:endParaRPr lang="en-US" dirty="0"/>
          </a:p>
        </p:txBody>
      </p:sp>
      <p:sp>
        <p:nvSpPr>
          <p:cNvPr id="4" name="Title 3"/>
          <p:cNvSpPr>
            <a:spLocks noGrp="1"/>
          </p:cNvSpPr>
          <p:nvPr>
            <p:ph type="title"/>
          </p:nvPr>
        </p:nvSpPr>
        <p:spPr/>
        <p:txBody>
          <a:bodyPr/>
          <a:lstStyle/>
          <a:p>
            <a:r>
              <a:rPr lang="en-US" dirty="0"/>
              <a:t>Step 2:  ANALYZE</a:t>
            </a:r>
          </a:p>
        </p:txBody>
      </p:sp>
      <p:sp>
        <p:nvSpPr>
          <p:cNvPr id="5" name="Content Placeholder 2"/>
          <p:cNvSpPr txBox="1">
            <a:spLocks/>
          </p:cNvSpPr>
          <p:nvPr/>
        </p:nvSpPr>
        <p:spPr>
          <a:xfrm>
            <a:off x="834247" y="1629665"/>
            <a:ext cx="5220301" cy="304262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87F95"/>
              </a:buClr>
            </a:pPr>
            <a:r>
              <a:rPr lang="en-US" sz="1600" dirty="0"/>
              <a:t>Many companies considering an “exit’ (sale of the company) are </a:t>
            </a:r>
            <a:r>
              <a:rPr lang="en-US" sz="1600" b="1" i="1" dirty="0"/>
              <a:t>not</a:t>
            </a:r>
            <a:r>
              <a:rPr lang="en-US" sz="1600" dirty="0"/>
              <a:t> optimized to achieve the best result</a:t>
            </a:r>
          </a:p>
          <a:p>
            <a:pPr>
              <a:spcBef>
                <a:spcPts val="1200"/>
              </a:spcBef>
              <a:buClr>
                <a:srgbClr val="487F95"/>
              </a:buClr>
            </a:pPr>
            <a:r>
              <a:rPr lang="en-US" sz="1600" dirty="0"/>
              <a:t>The founders/principals/management team/board need to consider if there are things that should be done to optimize the business before marketing it</a:t>
            </a:r>
          </a:p>
          <a:p>
            <a:pPr>
              <a:spcBef>
                <a:spcPts val="1200"/>
              </a:spcBef>
              <a:buClr>
                <a:srgbClr val="487F95"/>
              </a:buClr>
            </a:pPr>
            <a:r>
              <a:rPr lang="en-US" sz="1600" dirty="0"/>
              <a:t>Identify the “gaps” before a buyer does</a:t>
            </a:r>
          </a:p>
          <a:p>
            <a:pPr>
              <a:spcBef>
                <a:spcPts val="1200"/>
              </a:spcBef>
              <a:buClr>
                <a:srgbClr val="487F95"/>
              </a:buClr>
            </a:pPr>
            <a:r>
              <a:rPr lang="en-US" sz="1600" dirty="0"/>
              <a:t>Make a decision on which gaps to address before going to market, and how to position yourself</a:t>
            </a:r>
          </a:p>
          <a:p>
            <a:pPr marL="0" indent="0">
              <a:buNone/>
            </a:pPr>
            <a:endParaRPr lang="en-US" sz="1300" dirty="0"/>
          </a:p>
        </p:txBody>
      </p:sp>
      <p:sp>
        <p:nvSpPr>
          <p:cNvPr id="7" name="Text Placeholder 4">
            <a:extLst>
              <a:ext uri="{FF2B5EF4-FFF2-40B4-BE49-F238E27FC236}">
                <a16:creationId xmlns:a16="http://schemas.microsoft.com/office/drawing/2014/main" id="{269DC9BF-CEA8-4B53-8E1A-1EED1F66B086}"/>
              </a:ext>
            </a:extLst>
          </p:cNvPr>
          <p:cNvSpPr txBox="1">
            <a:spLocks/>
          </p:cNvSpPr>
          <p:nvPr/>
        </p:nvSpPr>
        <p:spPr>
          <a:xfrm>
            <a:off x="6118280" y="1550894"/>
            <a:ext cx="2554503" cy="304262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i="1" dirty="0">
                <a:solidFill>
                  <a:srgbClr val="E1894B"/>
                </a:solidFill>
              </a:rPr>
              <a:t>Go from being inside the business looking out …</a:t>
            </a:r>
          </a:p>
          <a:p>
            <a:pPr marL="0" indent="0" algn="ctr">
              <a:spcBef>
                <a:spcPts val="0"/>
              </a:spcBef>
              <a:buFont typeface="Arial"/>
              <a:buNone/>
            </a:pPr>
            <a:endParaRPr lang="en-US" sz="2000" i="1" dirty="0">
              <a:solidFill>
                <a:srgbClr val="E1894B"/>
              </a:solidFill>
            </a:endParaRPr>
          </a:p>
          <a:p>
            <a:pPr marL="0" indent="0" algn="ctr">
              <a:buFont typeface="Arial"/>
              <a:buNone/>
            </a:pPr>
            <a:r>
              <a:rPr lang="en-US" sz="2000" i="1" dirty="0">
                <a:solidFill>
                  <a:srgbClr val="E1894B"/>
                </a:solidFill>
              </a:rPr>
              <a:t>… to being outside the business looking in</a:t>
            </a:r>
          </a:p>
          <a:p>
            <a:pPr marL="0" indent="0" algn="ctr">
              <a:spcBef>
                <a:spcPts val="0"/>
              </a:spcBef>
              <a:buFont typeface="Arial"/>
              <a:buNone/>
            </a:pPr>
            <a:r>
              <a:rPr lang="en-US" sz="2000" i="1" dirty="0">
                <a:solidFill>
                  <a:srgbClr val="E1894B"/>
                </a:solidFill>
              </a:rPr>
              <a:t> </a:t>
            </a:r>
          </a:p>
          <a:p>
            <a:pPr marL="0" indent="0" algn="ctr">
              <a:buFont typeface="Arial"/>
              <a:buNone/>
            </a:pPr>
            <a:r>
              <a:rPr lang="en-US" sz="2000" i="1" dirty="0">
                <a:solidFill>
                  <a:srgbClr val="E1894B"/>
                </a:solidFill>
              </a:rPr>
              <a:t>Just like the buyer will</a:t>
            </a:r>
          </a:p>
        </p:txBody>
      </p:sp>
    </p:spTree>
    <p:extLst>
      <p:ext uri="{BB962C8B-B14F-4D97-AF65-F5344CB8AC3E}">
        <p14:creationId xmlns:p14="http://schemas.microsoft.com/office/powerpoint/2010/main" val="421943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23</a:t>
            </a:fld>
            <a:endParaRPr lang="en-US" dirty="0"/>
          </a:p>
        </p:txBody>
      </p:sp>
      <p:sp>
        <p:nvSpPr>
          <p:cNvPr id="4" name="Title 3"/>
          <p:cNvSpPr>
            <a:spLocks noGrp="1"/>
          </p:cNvSpPr>
          <p:nvPr>
            <p:ph type="title"/>
          </p:nvPr>
        </p:nvSpPr>
        <p:spPr>
          <a:xfrm>
            <a:off x="457200" y="416978"/>
            <a:ext cx="8229600" cy="712986"/>
          </a:xfrm>
        </p:spPr>
        <p:txBody>
          <a:bodyPr/>
          <a:lstStyle/>
          <a:p>
            <a:r>
              <a:rPr lang="en-US" dirty="0"/>
              <a:t>“GAP” ANALYSIS</a:t>
            </a:r>
          </a:p>
        </p:txBody>
      </p:sp>
      <p:sp>
        <p:nvSpPr>
          <p:cNvPr id="5" name="Content Placeholder 2"/>
          <p:cNvSpPr txBox="1">
            <a:spLocks/>
          </p:cNvSpPr>
          <p:nvPr/>
        </p:nvSpPr>
        <p:spPr>
          <a:xfrm>
            <a:off x="1104954" y="1552062"/>
            <a:ext cx="6934091" cy="285326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Clr>
                <a:srgbClr val="487F95"/>
              </a:buClr>
              <a:buNone/>
            </a:pPr>
            <a:r>
              <a:rPr lang="en-US" sz="1800" dirty="0"/>
              <a:t>Examples of some typical gaps might be, or might require:</a:t>
            </a:r>
          </a:p>
          <a:p>
            <a:pPr>
              <a:spcBef>
                <a:spcPts val="1200"/>
              </a:spcBef>
              <a:buClr>
                <a:srgbClr val="487F95"/>
              </a:buClr>
            </a:pPr>
            <a:r>
              <a:rPr lang="en-US" sz="1700" dirty="0"/>
              <a:t>Changes to the business plan, revenue model, pricing strategy</a:t>
            </a:r>
          </a:p>
          <a:p>
            <a:pPr>
              <a:spcBef>
                <a:spcPts val="1200"/>
              </a:spcBef>
              <a:buClr>
                <a:srgbClr val="487F95"/>
              </a:buClr>
            </a:pPr>
            <a:r>
              <a:rPr lang="en-US" sz="1700" dirty="0"/>
              <a:t>Expanding the product horizontally, deepening it vertically, adding IP</a:t>
            </a:r>
          </a:p>
          <a:p>
            <a:pPr>
              <a:spcBef>
                <a:spcPts val="1200"/>
              </a:spcBef>
              <a:buClr>
                <a:srgbClr val="487F95"/>
              </a:buClr>
            </a:pPr>
            <a:r>
              <a:rPr lang="en-US" sz="1700" dirty="0"/>
              <a:t>Building strategic partnerships, vendor relationships, adding key customers</a:t>
            </a:r>
          </a:p>
          <a:p>
            <a:pPr>
              <a:spcBef>
                <a:spcPts val="1200"/>
              </a:spcBef>
              <a:buClr>
                <a:srgbClr val="487F95"/>
              </a:buClr>
            </a:pPr>
            <a:r>
              <a:rPr lang="en-US" sz="1700" dirty="0"/>
              <a:t>Reducing customer concentration, adding geographical reach, penetrating new verticals</a:t>
            </a:r>
          </a:p>
          <a:p>
            <a:pPr>
              <a:spcBef>
                <a:spcPts val="1200"/>
              </a:spcBef>
              <a:buClr>
                <a:srgbClr val="487F95"/>
              </a:buClr>
            </a:pPr>
            <a:r>
              <a:rPr lang="en-US" sz="1700" dirty="0"/>
              <a:t>Adding key personnel, developing domain expertise </a:t>
            </a:r>
          </a:p>
          <a:p>
            <a:pPr marL="0" indent="0">
              <a:buNone/>
            </a:pPr>
            <a:endParaRPr lang="en-US" sz="1300" dirty="0"/>
          </a:p>
        </p:txBody>
      </p:sp>
    </p:spTree>
    <p:extLst>
      <p:ext uri="{BB962C8B-B14F-4D97-AF65-F5344CB8AC3E}">
        <p14:creationId xmlns:p14="http://schemas.microsoft.com/office/powerpoint/2010/main" val="437764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24</a:t>
            </a:fld>
            <a:endParaRPr lang="en-US" dirty="0"/>
          </a:p>
        </p:txBody>
      </p:sp>
      <p:sp>
        <p:nvSpPr>
          <p:cNvPr id="4" name="Title 3"/>
          <p:cNvSpPr>
            <a:spLocks noGrp="1"/>
          </p:cNvSpPr>
          <p:nvPr>
            <p:ph type="title"/>
          </p:nvPr>
        </p:nvSpPr>
        <p:spPr/>
        <p:txBody>
          <a:bodyPr/>
          <a:lstStyle/>
          <a:p>
            <a:r>
              <a:rPr lang="en-US" dirty="0"/>
              <a:t>“GAP” ANALYSIS</a:t>
            </a:r>
          </a:p>
        </p:txBody>
      </p:sp>
      <p:sp>
        <p:nvSpPr>
          <p:cNvPr id="5" name="Content Placeholder 2"/>
          <p:cNvSpPr txBox="1">
            <a:spLocks/>
          </p:cNvSpPr>
          <p:nvPr/>
        </p:nvSpPr>
        <p:spPr>
          <a:xfrm>
            <a:off x="915943" y="1494263"/>
            <a:ext cx="7312114" cy="297015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Clr>
                <a:srgbClr val="487F95"/>
              </a:buClr>
              <a:buNone/>
            </a:pPr>
            <a:r>
              <a:rPr lang="en-US" sz="1800" dirty="0"/>
              <a:t>For many small cap companies, valuation on exit is limited because:</a:t>
            </a:r>
          </a:p>
          <a:p>
            <a:pPr>
              <a:spcBef>
                <a:spcPts val="1200"/>
              </a:spcBef>
              <a:buClr>
                <a:srgbClr val="487F95"/>
              </a:buClr>
            </a:pPr>
            <a:r>
              <a:rPr lang="en-US" sz="1600" dirty="0"/>
              <a:t>They are not scalable and cannot show their sales will be repeatable</a:t>
            </a:r>
          </a:p>
          <a:p>
            <a:pPr>
              <a:spcBef>
                <a:spcPts val="1200"/>
              </a:spcBef>
              <a:buClr>
                <a:srgbClr val="487F95"/>
              </a:buClr>
            </a:pPr>
            <a:r>
              <a:rPr lang="en-US" sz="1600" dirty="0"/>
              <a:t>Their early revenues were secured from the “low-hanging fruit” and through “force of personality” of the founders</a:t>
            </a:r>
          </a:p>
          <a:p>
            <a:pPr>
              <a:spcBef>
                <a:spcPts val="1200"/>
              </a:spcBef>
              <a:buClr>
                <a:srgbClr val="487F95"/>
              </a:buClr>
            </a:pPr>
            <a:r>
              <a:rPr lang="en-US" sz="1600" dirty="0"/>
              <a:t>They are not using scalable sales, marketing and other internal processes</a:t>
            </a:r>
          </a:p>
          <a:p>
            <a:pPr>
              <a:spcBef>
                <a:spcPts val="1200"/>
              </a:spcBef>
              <a:buClr>
                <a:srgbClr val="487F95"/>
              </a:buClr>
            </a:pPr>
            <a:r>
              <a:rPr lang="en-US" sz="1600" dirty="0"/>
              <a:t>They do not have a predictable, repeatable, business model and revenues (leads are not connected through the sales cycle to the financial forecast)</a:t>
            </a:r>
          </a:p>
          <a:p>
            <a:pPr>
              <a:spcBef>
                <a:spcPts val="1200"/>
              </a:spcBef>
              <a:buClr>
                <a:srgbClr val="487F95"/>
              </a:buClr>
            </a:pPr>
            <a:r>
              <a:rPr lang="en-US" sz="1600" dirty="0"/>
              <a:t>They do not have a well-defined product and IP roadmap and strategy</a:t>
            </a:r>
          </a:p>
          <a:p>
            <a:pPr marL="0" indent="0">
              <a:buNone/>
            </a:pPr>
            <a:endParaRPr lang="en-US" sz="1300" dirty="0"/>
          </a:p>
        </p:txBody>
      </p:sp>
    </p:spTree>
    <p:extLst>
      <p:ext uri="{BB962C8B-B14F-4D97-AF65-F5344CB8AC3E}">
        <p14:creationId xmlns:p14="http://schemas.microsoft.com/office/powerpoint/2010/main" val="1656753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25</a:t>
            </a:fld>
            <a:endParaRPr lang="en-US" dirty="0"/>
          </a:p>
        </p:txBody>
      </p:sp>
      <p:sp>
        <p:nvSpPr>
          <p:cNvPr id="4" name="Title 3"/>
          <p:cNvSpPr>
            <a:spLocks noGrp="1"/>
          </p:cNvSpPr>
          <p:nvPr>
            <p:ph type="title"/>
          </p:nvPr>
        </p:nvSpPr>
        <p:spPr>
          <a:xfrm>
            <a:off x="457200" y="416978"/>
            <a:ext cx="8229600" cy="712986"/>
          </a:xfrm>
        </p:spPr>
        <p:txBody>
          <a:bodyPr/>
          <a:lstStyle/>
          <a:p>
            <a:r>
              <a:rPr lang="en-US" dirty="0"/>
              <a:t>storyboard – Key strategic Questions</a:t>
            </a:r>
          </a:p>
        </p:txBody>
      </p:sp>
      <p:sp>
        <p:nvSpPr>
          <p:cNvPr id="5" name="Content Placeholder 2"/>
          <p:cNvSpPr txBox="1">
            <a:spLocks/>
          </p:cNvSpPr>
          <p:nvPr/>
        </p:nvSpPr>
        <p:spPr>
          <a:xfrm>
            <a:off x="577653" y="1485154"/>
            <a:ext cx="8068235" cy="311373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300" dirty="0"/>
          </a:p>
        </p:txBody>
      </p:sp>
      <p:sp>
        <p:nvSpPr>
          <p:cNvPr id="6" name="Text Placeholder 2">
            <a:extLst>
              <a:ext uri="{FF2B5EF4-FFF2-40B4-BE49-F238E27FC236}">
                <a16:creationId xmlns:a16="http://schemas.microsoft.com/office/drawing/2014/main" id="{877F9999-68A1-4294-8B9C-76439F7406E1}"/>
              </a:ext>
            </a:extLst>
          </p:cNvPr>
          <p:cNvSpPr>
            <a:spLocks noGrp="1"/>
          </p:cNvSpPr>
          <p:nvPr>
            <p:ph type="body" sz="quarter" idx="11"/>
          </p:nvPr>
        </p:nvSpPr>
        <p:spPr>
          <a:xfrm>
            <a:off x="1028822" y="1485154"/>
            <a:ext cx="3308791" cy="3045614"/>
          </a:xfrm>
        </p:spPr>
        <p:txBody>
          <a:bodyPr numCol="1">
            <a:noAutofit/>
          </a:bodyPr>
          <a:lstStyle/>
          <a:p>
            <a:pPr marL="342900" indent="-342900" defTabSz="342900">
              <a:lnSpc>
                <a:spcPct val="110000"/>
              </a:lnSpc>
              <a:spcBef>
                <a:spcPts val="450"/>
              </a:spcBef>
              <a:spcAft>
                <a:spcPts val="375"/>
              </a:spcAft>
              <a:buFont typeface="+mj-lt"/>
              <a:buAutoNum type="arabicPeriod"/>
            </a:pPr>
            <a:r>
              <a:rPr lang="en-US" sz="1600" dirty="0">
                <a:solidFill>
                  <a:schemeClr val="tx1"/>
                </a:solidFill>
              </a:rPr>
              <a:t>Who are you and why should  buyers care about you?</a:t>
            </a:r>
          </a:p>
          <a:p>
            <a:pPr marL="342900" indent="-342900" defTabSz="342900">
              <a:lnSpc>
                <a:spcPct val="110000"/>
              </a:lnSpc>
              <a:spcBef>
                <a:spcPts val="450"/>
              </a:spcBef>
              <a:spcAft>
                <a:spcPts val="375"/>
              </a:spcAft>
              <a:buFont typeface="+mj-lt"/>
              <a:buAutoNum type="arabicPeriod"/>
            </a:pPr>
            <a:r>
              <a:rPr lang="en-US" sz="1600" dirty="0">
                <a:solidFill>
                  <a:schemeClr val="tx1"/>
                </a:solidFill>
              </a:rPr>
              <a:t>Why did you decide to launch your company – what was your “ah ha” moment?</a:t>
            </a:r>
          </a:p>
          <a:p>
            <a:pPr marL="342900" indent="-342900" defTabSz="342900">
              <a:lnSpc>
                <a:spcPct val="110000"/>
              </a:lnSpc>
              <a:spcBef>
                <a:spcPts val="450"/>
              </a:spcBef>
              <a:spcAft>
                <a:spcPts val="375"/>
              </a:spcAft>
              <a:buFont typeface="+mj-lt"/>
              <a:buAutoNum type="arabicPeriod"/>
            </a:pPr>
            <a:r>
              <a:rPr lang="en-US" sz="1600" dirty="0">
                <a:solidFill>
                  <a:schemeClr val="tx1"/>
                </a:solidFill>
              </a:rPr>
              <a:t>What is your market – industry ecosystem, dynamics, size, opportunity, addressable, obtainable?</a:t>
            </a:r>
          </a:p>
          <a:p>
            <a:pPr>
              <a:spcAft>
                <a:spcPts val="375"/>
              </a:spcAft>
            </a:pPr>
            <a:endParaRPr lang="en-US" sz="1800" dirty="0">
              <a:latin typeface="Calibri" pitchFamily="34" charset="0"/>
              <a:cs typeface="Calibri" pitchFamily="34" charset="0"/>
            </a:endParaRPr>
          </a:p>
        </p:txBody>
      </p:sp>
      <p:sp>
        <p:nvSpPr>
          <p:cNvPr id="8" name="Text Placeholder 2">
            <a:extLst>
              <a:ext uri="{FF2B5EF4-FFF2-40B4-BE49-F238E27FC236}">
                <a16:creationId xmlns:a16="http://schemas.microsoft.com/office/drawing/2014/main" id="{385B77B9-3B07-44CC-91BF-03FD31B68168}"/>
              </a:ext>
            </a:extLst>
          </p:cNvPr>
          <p:cNvSpPr txBox="1">
            <a:spLocks/>
          </p:cNvSpPr>
          <p:nvPr/>
        </p:nvSpPr>
        <p:spPr>
          <a:xfrm>
            <a:off x="4621415" y="1485154"/>
            <a:ext cx="3400029" cy="3045614"/>
          </a:xfrm>
          <a:prstGeom prst="rect">
            <a:avLst/>
          </a:prstGeom>
        </p:spPr>
        <p:txBody>
          <a:bodyPr vert="horz" lIns="0" tIns="0" rIns="0" bIns="0" numCol="1" spcCol="228600">
            <a:normAutofit/>
          </a:bodyPr>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defTabSz="342900">
              <a:lnSpc>
                <a:spcPct val="110000"/>
              </a:lnSpc>
              <a:spcBef>
                <a:spcPts val="450"/>
              </a:spcBef>
              <a:spcAft>
                <a:spcPts val="375"/>
              </a:spcAft>
              <a:buFont typeface="+mj-lt"/>
              <a:buAutoNum type="arabicPeriod" startAt="4"/>
            </a:pPr>
            <a:r>
              <a:rPr lang="en-US" sz="1600" dirty="0">
                <a:solidFill>
                  <a:schemeClr val="tx1"/>
                </a:solidFill>
              </a:rPr>
              <a:t>What is your product/technology/service?</a:t>
            </a:r>
          </a:p>
          <a:p>
            <a:pPr marL="342900" indent="-342900" defTabSz="342900">
              <a:lnSpc>
                <a:spcPct val="110000"/>
              </a:lnSpc>
              <a:spcBef>
                <a:spcPts val="450"/>
              </a:spcBef>
              <a:spcAft>
                <a:spcPts val="375"/>
              </a:spcAft>
              <a:buFont typeface="+mj-lt"/>
              <a:buAutoNum type="arabicPeriod" startAt="4"/>
            </a:pPr>
            <a:r>
              <a:rPr lang="en-US" sz="1600" dirty="0">
                <a:solidFill>
                  <a:schemeClr val="tx1"/>
                </a:solidFill>
              </a:rPr>
              <a:t>What is the market pain in your market?</a:t>
            </a:r>
          </a:p>
          <a:p>
            <a:pPr marL="342900" indent="-342900" defTabSz="342900">
              <a:lnSpc>
                <a:spcPct val="110000"/>
              </a:lnSpc>
              <a:spcBef>
                <a:spcPts val="450"/>
              </a:spcBef>
              <a:spcAft>
                <a:spcPts val="375"/>
              </a:spcAft>
              <a:buFont typeface="+mj-lt"/>
              <a:buAutoNum type="arabicPeriod" startAt="4"/>
            </a:pPr>
            <a:r>
              <a:rPr lang="en-US" sz="1600" dirty="0">
                <a:solidFill>
                  <a:schemeClr val="tx1"/>
                </a:solidFill>
              </a:rPr>
              <a:t>How do you solve the market pain?</a:t>
            </a:r>
          </a:p>
          <a:p>
            <a:pPr marL="342900" indent="-342900" defTabSz="342900">
              <a:lnSpc>
                <a:spcPct val="110000"/>
              </a:lnSpc>
              <a:spcBef>
                <a:spcPts val="450"/>
              </a:spcBef>
              <a:spcAft>
                <a:spcPts val="375"/>
              </a:spcAft>
              <a:buFont typeface="+mj-lt"/>
              <a:buAutoNum type="arabicPeriod" startAt="4"/>
            </a:pPr>
            <a:r>
              <a:rPr lang="en-US" sz="1600" dirty="0">
                <a:solidFill>
                  <a:schemeClr val="tx1"/>
                </a:solidFill>
              </a:rPr>
              <a:t>What is your go to market strategy?</a:t>
            </a:r>
          </a:p>
          <a:p>
            <a:pPr marL="342900" indent="-342900" defTabSz="342900">
              <a:lnSpc>
                <a:spcPct val="110000"/>
              </a:lnSpc>
              <a:spcBef>
                <a:spcPts val="450"/>
              </a:spcBef>
              <a:spcAft>
                <a:spcPts val="375"/>
              </a:spcAft>
              <a:buFont typeface="+mj-lt"/>
              <a:buAutoNum type="arabicPeriod" startAt="4"/>
            </a:pPr>
            <a:r>
              <a:rPr lang="en-US" sz="1600" dirty="0">
                <a:solidFill>
                  <a:schemeClr val="tx1"/>
                </a:solidFill>
              </a:rPr>
              <a:t>What is your revenue model?  Can you make money?</a:t>
            </a:r>
          </a:p>
          <a:p>
            <a:pPr>
              <a:spcAft>
                <a:spcPts val="375"/>
              </a:spcAft>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2105969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26</a:t>
            </a:fld>
            <a:endParaRPr lang="en-US" dirty="0"/>
          </a:p>
        </p:txBody>
      </p:sp>
      <p:sp>
        <p:nvSpPr>
          <p:cNvPr id="4" name="Title 3"/>
          <p:cNvSpPr>
            <a:spLocks noGrp="1"/>
          </p:cNvSpPr>
          <p:nvPr>
            <p:ph type="title"/>
          </p:nvPr>
        </p:nvSpPr>
        <p:spPr>
          <a:xfrm>
            <a:off x="457200" y="416978"/>
            <a:ext cx="8229600" cy="712986"/>
          </a:xfrm>
        </p:spPr>
        <p:txBody>
          <a:bodyPr/>
          <a:lstStyle/>
          <a:p>
            <a:r>
              <a:rPr lang="en-US" dirty="0"/>
              <a:t>storyboard – Key strategic Questions, </a:t>
            </a:r>
            <a:r>
              <a:rPr lang="en-US" cap="none" dirty="0"/>
              <a:t>con’t</a:t>
            </a:r>
            <a:endParaRPr lang="en-US" dirty="0"/>
          </a:p>
        </p:txBody>
      </p:sp>
      <p:sp>
        <p:nvSpPr>
          <p:cNvPr id="5" name="Content Placeholder 2"/>
          <p:cNvSpPr txBox="1">
            <a:spLocks/>
          </p:cNvSpPr>
          <p:nvPr/>
        </p:nvSpPr>
        <p:spPr>
          <a:xfrm>
            <a:off x="577653" y="1485154"/>
            <a:ext cx="8068235" cy="311373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300" dirty="0"/>
          </a:p>
        </p:txBody>
      </p:sp>
      <p:sp>
        <p:nvSpPr>
          <p:cNvPr id="7" name="Text Placeholder 2">
            <a:extLst>
              <a:ext uri="{FF2B5EF4-FFF2-40B4-BE49-F238E27FC236}">
                <a16:creationId xmlns:a16="http://schemas.microsoft.com/office/drawing/2014/main" id="{18187E54-76B5-4D5A-93E9-881B9941D3B2}"/>
              </a:ext>
            </a:extLst>
          </p:cNvPr>
          <p:cNvSpPr txBox="1">
            <a:spLocks/>
          </p:cNvSpPr>
          <p:nvPr/>
        </p:nvSpPr>
        <p:spPr>
          <a:xfrm>
            <a:off x="833913" y="1582204"/>
            <a:ext cx="3314341" cy="2810137"/>
          </a:xfrm>
          <a:prstGeom prst="rect">
            <a:avLst/>
          </a:prstGeom>
        </p:spPr>
        <p:txBody>
          <a:bodyPr vert="horz" wrap="square" lIns="0" tIns="0" rIns="0" bIns="0" numCol="1" spcCol="228600" rtlCol="0">
            <a:noAutofit/>
          </a:bodyPr>
          <a:lstStyle>
            <a:lvl1pPr marL="182880" indent="-182880" algn="l" defTabSz="457200" rtl="0" eaLnBrk="1" latinLnBrk="0" hangingPunct="1">
              <a:lnSpc>
                <a:spcPct val="100000"/>
              </a:lnSpc>
              <a:spcBef>
                <a:spcPts val="0"/>
              </a:spcBef>
              <a:spcAft>
                <a:spcPts val="600"/>
              </a:spcAft>
              <a:buClr>
                <a:srgbClr val="487F95"/>
              </a:buClr>
              <a:buSzPct val="90000"/>
              <a:buFont typeface="Arial"/>
              <a:buChar char="•"/>
              <a:defRPr sz="1200" kern="1200" baseline="0">
                <a:solidFill>
                  <a:srgbClr val="25292B"/>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defTabSz="342900">
              <a:lnSpc>
                <a:spcPct val="110000"/>
              </a:lnSpc>
              <a:spcBef>
                <a:spcPts val="450"/>
              </a:spcBef>
              <a:spcAft>
                <a:spcPts val="375"/>
              </a:spcAft>
              <a:buFont typeface="+mj-lt"/>
              <a:buAutoNum type="arabicPeriod" startAt="9"/>
            </a:pPr>
            <a:r>
              <a:rPr lang="en-US" sz="1600" dirty="0">
                <a:solidFill>
                  <a:schemeClr val="tx1"/>
                </a:solidFill>
                <a:latin typeface="+mn-lt"/>
                <a:cs typeface="+mn-cs"/>
              </a:rPr>
              <a:t>What is the ROI to your customers?  What is your value proposition to them?  </a:t>
            </a:r>
          </a:p>
          <a:p>
            <a:pPr marL="342900" indent="-342900" defTabSz="342900">
              <a:lnSpc>
                <a:spcPct val="110000"/>
              </a:lnSpc>
              <a:spcBef>
                <a:spcPts val="450"/>
              </a:spcBef>
              <a:spcAft>
                <a:spcPts val="375"/>
              </a:spcAft>
              <a:buFont typeface="+mj-lt"/>
              <a:buAutoNum type="arabicPeriod" startAt="9"/>
            </a:pPr>
            <a:r>
              <a:rPr lang="en-US" sz="1600" dirty="0">
                <a:solidFill>
                  <a:schemeClr val="tx1"/>
                </a:solidFill>
                <a:latin typeface="+mn-lt"/>
                <a:cs typeface="+mn-cs"/>
              </a:rPr>
              <a:t>What is your product roadmap?</a:t>
            </a:r>
          </a:p>
          <a:p>
            <a:pPr marL="342900" indent="-342900" defTabSz="342900">
              <a:lnSpc>
                <a:spcPct val="110000"/>
              </a:lnSpc>
              <a:spcBef>
                <a:spcPts val="450"/>
              </a:spcBef>
              <a:spcAft>
                <a:spcPts val="375"/>
              </a:spcAft>
              <a:buFont typeface="+mj-lt"/>
              <a:buAutoNum type="arabicPeriod" startAt="9"/>
            </a:pPr>
            <a:r>
              <a:rPr lang="en-US" sz="1600" dirty="0">
                <a:solidFill>
                  <a:schemeClr val="tx1"/>
                </a:solidFill>
                <a:latin typeface="+mn-lt"/>
                <a:cs typeface="+mn-cs"/>
              </a:rPr>
              <a:t>What is your IP and your IP strategy?</a:t>
            </a:r>
          </a:p>
          <a:p>
            <a:pPr marL="342900" indent="-342900" defTabSz="342900">
              <a:lnSpc>
                <a:spcPct val="110000"/>
              </a:lnSpc>
              <a:spcBef>
                <a:spcPts val="450"/>
              </a:spcBef>
              <a:spcAft>
                <a:spcPts val="375"/>
              </a:spcAft>
              <a:buFont typeface="+mj-lt"/>
              <a:buAutoNum type="arabicPeriod" startAt="9"/>
            </a:pPr>
            <a:r>
              <a:rPr lang="en-US" sz="1600" dirty="0">
                <a:solidFill>
                  <a:schemeClr val="tx1"/>
                </a:solidFill>
                <a:latin typeface="+mn-lt"/>
                <a:cs typeface="+mn-cs"/>
              </a:rPr>
              <a:t>What is your competition and who </a:t>
            </a:r>
            <a:r>
              <a:rPr lang="en-US" sz="1600" dirty="0">
                <a:solidFill>
                  <a:schemeClr val="tx1"/>
                </a:solidFill>
                <a:latin typeface="+mn-lt"/>
              </a:rPr>
              <a:t>are your principal competitors?</a:t>
            </a:r>
          </a:p>
          <a:p>
            <a:pPr marL="137160" indent="-137160" defTabSz="342900">
              <a:spcAft>
                <a:spcPts val="375"/>
              </a:spcAft>
            </a:pPr>
            <a:endParaRPr lang="en-US" sz="1800" dirty="0">
              <a:solidFill>
                <a:srgbClr val="002060"/>
              </a:solidFill>
            </a:endParaRPr>
          </a:p>
        </p:txBody>
      </p:sp>
      <p:sp>
        <p:nvSpPr>
          <p:cNvPr id="8" name="Text Placeholder 2">
            <a:extLst>
              <a:ext uri="{FF2B5EF4-FFF2-40B4-BE49-F238E27FC236}">
                <a16:creationId xmlns:a16="http://schemas.microsoft.com/office/drawing/2014/main" id="{6A01F3AA-AF26-42B1-9ED8-439DBA706771}"/>
              </a:ext>
            </a:extLst>
          </p:cNvPr>
          <p:cNvSpPr txBox="1">
            <a:spLocks/>
          </p:cNvSpPr>
          <p:nvPr/>
        </p:nvSpPr>
        <p:spPr>
          <a:xfrm>
            <a:off x="4611770" y="1558553"/>
            <a:ext cx="3513752" cy="3113739"/>
          </a:xfrm>
          <a:prstGeom prst="rect">
            <a:avLst/>
          </a:prstGeom>
        </p:spPr>
        <p:txBody>
          <a:bodyPr vert="horz" wrap="square" lIns="0" tIns="0" rIns="0" bIns="0" numCol="1" spcCol="228600" rtlCol="0">
            <a:noAutofit/>
          </a:bodyPr>
          <a:lstStyle>
            <a:lvl1pPr marL="182880" indent="-182880" algn="l" defTabSz="457200" rtl="0" eaLnBrk="1" latinLnBrk="0" hangingPunct="1">
              <a:lnSpc>
                <a:spcPct val="100000"/>
              </a:lnSpc>
              <a:spcBef>
                <a:spcPts val="0"/>
              </a:spcBef>
              <a:spcAft>
                <a:spcPts val="600"/>
              </a:spcAft>
              <a:buClr>
                <a:srgbClr val="487F95"/>
              </a:buClr>
              <a:buSzPct val="90000"/>
              <a:buFont typeface="Arial"/>
              <a:buChar char="•"/>
              <a:defRPr sz="1200" kern="1200" baseline="0">
                <a:solidFill>
                  <a:srgbClr val="25292B"/>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defTabSz="342900">
              <a:spcBef>
                <a:spcPts val="450"/>
              </a:spcBef>
              <a:spcAft>
                <a:spcPts val="375"/>
              </a:spcAft>
              <a:buFont typeface="+mj-lt"/>
              <a:buAutoNum type="arabicPeriod" startAt="13"/>
            </a:pPr>
            <a:r>
              <a:rPr lang="en-US" sz="1600" dirty="0">
                <a:solidFill>
                  <a:schemeClr val="tx1"/>
                </a:solidFill>
                <a:latin typeface="+mn-lt"/>
                <a:cs typeface="+mn-cs"/>
              </a:rPr>
              <a:t>What are your competitive advantages, your secret sauce, your differentiators - how do you defend your moat?</a:t>
            </a:r>
          </a:p>
          <a:p>
            <a:pPr marL="342900" indent="-342900" defTabSz="342900">
              <a:spcBef>
                <a:spcPts val="450"/>
              </a:spcBef>
              <a:spcAft>
                <a:spcPts val="375"/>
              </a:spcAft>
              <a:buFont typeface="+mj-lt"/>
              <a:buAutoNum type="arabicPeriod" startAt="13"/>
            </a:pPr>
            <a:r>
              <a:rPr lang="en-CA" sz="1600" dirty="0">
                <a:solidFill>
                  <a:schemeClr val="tx1"/>
                </a:solidFill>
                <a:latin typeface="+mn-lt"/>
                <a:cs typeface="+mn-cs"/>
              </a:rPr>
              <a:t>Why buy you now? What should the buyer’s acquisition thesis be?  (Yes, you might need to lead them to it)</a:t>
            </a:r>
          </a:p>
          <a:p>
            <a:pPr marL="342900" indent="-342900" defTabSz="342900">
              <a:spcBef>
                <a:spcPts val="450"/>
              </a:spcBef>
              <a:spcAft>
                <a:spcPts val="375"/>
              </a:spcAft>
              <a:buFont typeface="+mj-lt"/>
              <a:buAutoNum type="arabicPeriod" startAt="13"/>
            </a:pPr>
            <a:r>
              <a:rPr lang="en-CA" sz="1600" dirty="0">
                <a:solidFill>
                  <a:schemeClr val="tx1"/>
                </a:solidFill>
                <a:latin typeface="+mn-lt"/>
                <a:cs typeface="+mn-cs"/>
              </a:rPr>
              <a:t>What is your continuing business strategy if you are not acquired?</a:t>
            </a:r>
          </a:p>
          <a:p>
            <a:pPr marL="342900" indent="-342900" defTabSz="342900">
              <a:spcBef>
                <a:spcPts val="450"/>
              </a:spcBef>
              <a:spcAft>
                <a:spcPts val="375"/>
              </a:spcAft>
              <a:buFont typeface="+mj-lt"/>
              <a:buAutoNum type="arabicPeriod" startAt="13"/>
            </a:pPr>
            <a:r>
              <a:rPr lang="en-CA" sz="1600" dirty="0">
                <a:solidFill>
                  <a:schemeClr val="tx1"/>
                </a:solidFill>
                <a:latin typeface="+mj-lt"/>
              </a:rPr>
              <a:t>What keeps you up at night?</a:t>
            </a:r>
          </a:p>
          <a:p>
            <a:pPr marL="341313" indent="-341313" defTabSz="342900">
              <a:lnSpc>
                <a:spcPct val="110000"/>
              </a:lnSpc>
              <a:spcBef>
                <a:spcPts val="450"/>
              </a:spcBef>
              <a:spcAft>
                <a:spcPts val="375"/>
              </a:spcAft>
            </a:pPr>
            <a:endParaRPr lang="en-US" sz="1800" dirty="0">
              <a:solidFill>
                <a:schemeClr val="tx1"/>
              </a:solidFill>
              <a:latin typeface="+mn-lt"/>
              <a:cs typeface="+mn-cs"/>
            </a:endParaRPr>
          </a:p>
          <a:p>
            <a:pPr marL="137160" indent="-137160" defTabSz="342900">
              <a:spcAft>
                <a:spcPts val="375"/>
              </a:spcAft>
            </a:pPr>
            <a:endParaRPr lang="en-US" dirty="0">
              <a:solidFill>
                <a:srgbClr val="002060"/>
              </a:solidFill>
            </a:endParaRPr>
          </a:p>
        </p:txBody>
      </p:sp>
    </p:spTree>
    <p:extLst>
      <p:ext uri="{BB962C8B-B14F-4D97-AF65-F5344CB8AC3E}">
        <p14:creationId xmlns:p14="http://schemas.microsoft.com/office/powerpoint/2010/main" val="3823758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2275284"/>
            <a:ext cx="5020895" cy="1037338"/>
          </a:xfrm>
        </p:spPr>
        <p:txBody>
          <a:bodyPr/>
          <a:lstStyle/>
          <a:p>
            <a:r>
              <a:rPr lang="en-US" sz="3200" dirty="0"/>
              <a:t>STEP 3 - PREPARE</a:t>
            </a:r>
            <a:endParaRPr lang="en-US" dirty="0"/>
          </a:p>
        </p:txBody>
      </p:sp>
    </p:spTree>
    <p:extLst>
      <p:ext uri="{BB962C8B-B14F-4D97-AF65-F5344CB8AC3E}">
        <p14:creationId xmlns:p14="http://schemas.microsoft.com/office/powerpoint/2010/main" val="1457522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28</a:t>
            </a:fld>
            <a:endParaRPr lang="en-US" dirty="0"/>
          </a:p>
        </p:txBody>
      </p:sp>
      <p:sp>
        <p:nvSpPr>
          <p:cNvPr id="4" name="Title 3"/>
          <p:cNvSpPr>
            <a:spLocks noGrp="1"/>
          </p:cNvSpPr>
          <p:nvPr>
            <p:ph type="title"/>
          </p:nvPr>
        </p:nvSpPr>
        <p:spPr/>
        <p:txBody>
          <a:bodyPr/>
          <a:lstStyle/>
          <a:p>
            <a:r>
              <a:rPr lang="en-US" dirty="0"/>
              <a:t>STep 3:  PREPARE – the core documents</a:t>
            </a:r>
          </a:p>
        </p:txBody>
      </p:sp>
      <p:sp>
        <p:nvSpPr>
          <p:cNvPr id="7" name="Text Placeholder 2">
            <a:extLst>
              <a:ext uri="{FF2B5EF4-FFF2-40B4-BE49-F238E27FC236}">
                <a16:creationId xmlns:a16="http://schemas.microsoft.com/office/drawing/2014/main" id="{CAE23DC6-8BFE-4559-95EB-DDDCEBDC798B}"/>
              </a:ext>
            </a:extLst>
          </p:cNvPr>
          <p:cNvSpPr txBox="1">
            <a:spLocks/>
          </p:cNvSpPr>
          <p:nvPr/>
        </p:nvSpPr>
        <p:spPr>
          <a:xfrm>
            <a:off x="457200" y="1381073"/>
            <a:ext cx="4429991" cy="3121003"/>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r>
              <a:rPr lang="en-CA" sz="1600" b="1" dirty="0">
                <a:solidFill>
                  <a:schemeClr val="tx2">
                    <a:lumMod val="75000"/>
                  </a:schemeClr>
                </a:solidFill>
                <a:latin typeface="+mj-lt"/>
              </a:rPr>
              <a:t>CORE DILIGENCE DOCUMENTS:</a:t>
            </a:r>
          </a:p>
          <a:p>
            <a:pPr marL="371475" indent="-342900" defTabSz="342900">
              <a:spcBef>
                <a:spcPts val="900"/>
              </a:spcBef>
              <a:spcAft>
                <a:spcPts val="225"/>
              </a:spcAft>
              <a:buSzPct val="100000"/>
            </a:pPr>
            <a:r>
              <a:rPr lang="en-CA" sz="1400" dirty="0">
                <a:latin typeface="+mj-lt"/>
              </a:rPr>
              <a:t>Confidential Information Memorandum (CIM)</a:t>
            </a:r>
            <a:r>
              <a:rPr lang="en-CA" sz="1400" b="1" dirty="0">
                <a:solidFill>
                  <a:schemeClr val="accent6">
                    <a:lumMod val="75000"/>
                  </a:schemeClr>
                </a:solidFill>
                <a:latin typeface="+mj-lt"/>
              </a:rPr>
              <a:t>* </a:t>
            </a:r>
            <a:r>
              <a:rPr lang="en-CA" sz="1400" dirty="0">
                <a:latin typeface="+mj-lt"/>
              </a:rPr>
              <a:t>and/or a Diligence Slide Deck (“Confidential Information Presentation” or “CIP”)</a:t>
            </a:r>
            <a:r>
              <a:rPr lang="en-CA" sz="1400" b="1" dirty="0">
                <a:solidFill>
                  <a:schemeClr val="accent6">
                    <a:lumMod val="75000"/>
                  </a:schemeClr>
                </a:solidFill>
                <a:latin typeface="+mj-lt"/>
              </a:rPr>
              <a:t>* </a:t>
            </a:r>
          </a:p>
          <a:p>
            <a:pPr marL="371475" indent="-342900" defTabSz="342900">
              <a:spcBef>
                <a:spcPts val="900"/>
              </a:spcBef>
              <a:spcAft>
                <a:spcPts val="225"/>
              </a:spcAft>
              <a:buSzPct val="100000"/>
            </a:pPr>
            <a:r>
              <a:rPr lang="en-CA" sz="1400" dirty="0">
                <a:latin typeface="+mn-lt"/>
              </a:rPr>
              <a:t>Historical Financial Statements, most recent Quarter and/or Month End and current Balance Sheet</a:t>
            </a:r>
          </a:p>
          <a:p>
            <a:pPr marL="371475" indent="-342900" defTabSz="342900">
              <a:spcBef>
                <a:spcPts val="900"/>
              </a:spcBef>
              <a:spcAft>
                <a:spcPts val="225"/>
              </a:spcAft>
              <a:buSzPct val="100000"/>
            </a:pPr>
            <a:r>
              <a:rPr lang="en-CA" sz="1400" dirty="0">
                <a:latin typeface="+mn-lt"/>
              </a:rPr>
              <a:t>Financial Forecast (up to three versions): operating budget (base case), break even model, growth model</a:t>
            </a:r>
          </a:p>
          <a:p>
            <a:pPr marL="371475" indent="-342900" defTabSz="342900">
              <a:spcBef>
                <a:spcPts val="900"/>
              </a:spcBef>
              <a:spcAft>
                <a:spcPts val="225"/>
              </a:spcAft>
              <a:buSzPct val="100000"/>
            </a:pPr>
            <a:r>
              <a:rPr lang="en-CA" sz="1400" dirty="0">
                <a:latin typeface="+mn-lt"/>
              </a:rPr>
              <a:t>Management Discussion &amp; Analysis of Operating Results</a:t>
            </a:r>
          </a:p>
          <a:p>
            <a:pPr marL="371475" indent="-342900" defTabSz="342900">
              <a:spcBef>
                <a:spcPts val="900"/>
              </a:spcBef>
              <a:spcAft>
                <a:spcPts val="225"/>
              </a:spcAft>
              <a:buSzPct val="100000"/>
            </a:pPr>
            <a:r>
              <a:rPr lang="en-CA" sz="1400" dirty="0">
                <a:latin typeface="+mn-lt"/>
              </a:rPr>
              <a:t>Financial &amp; Performance Metrics</a:t>
            </a:r>
          </a:p>
          <a:p>
            <a:pPr marL="28575" indent="0" defTabSz="342900">
              <a:spcBef>
                <a:spcPts val="900"/>
              </a:spcBef>
              <a:spcAft>
                <a:spcPts val="225"/>
              </a:spcAft>
              <a:buSzPct val="100000"/>
              <a:buNone/>
            </a:pPr>
            <a:endParaRPr lang="en-CA" sz="1400" dirty="0">
              <a:latin typeface="+mn-lt"/>
            </a:endParaRPr>
          </a:p>
          <a:p>
            <a:pPr marL="371475" indent="-342900" defTabSz="342900">
              <a:spcBef>
                <a:spcPts val="900"/>
              </a:spcBef>
              <a:spcAft>
                <a:spcPts val="225"/>
              </a:spcAft>
              <a:buSzPct val="100000"/>
            </a:pPr>
            <a:endParaRPr lang="en-CA" sz="1400" dirty="0">
              <a:latin typeface="+mn-lt"/>
            </a:endParaRPr>
          </a:p>
          <a:p>
            <a:pPr marL="28575" indent="0" defTabSz="342900">
              <a:spcBef>
                <a:spcPts val="900"/>
              </a:spcBef>
              <a:spcAft>
                <a:spcPts val="225"/>
              </a:spcAft>
              <a:buSzPct val="100000"/>
              <a:buNone/>
            </a:pPr>
            <a:endParaRPr lang="en-CA" sz="1800" dirty="0">
              <a:latin typeface="+mn-lt"/>
            </a:endParaRPr>
          </a:p>
        </p:txBody>
      </p:sp>
      <p:sp>
        <p:nvSpPr>
          <p:cNvPr id="8" name="Text Placeholder 2">
            <a:extLst>
              <a:ext uri="{FF2B5EF4-FFF2-40B4-BE49-F238E27FC236}">
                <a16:creationId xmlns:a16="http://schemas.microsoft.com/office/drawing/2014/main" id="{D2D3422E-BF46-4E43-BAAB-100B679FB887}"/>
              </a:ext>
            </a:extLst>
          </p:cNvPr>
          <p:cNvSpPr txBox="1">
            <a:spLocks/>
          </p:cNvSpPr>
          <p:nvPr/>
        </p:nvSpPr>
        <p:spPr>
          <a:xfrm>
            <a:off x="4987636" y="1381514"/>
            <a:ext cx="3620613" cy="3158727"/>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r>
              <a:rPr lang="en-CA" sz="1600" b="1" dirty="0">
                <a:solidFill>
                  <a:schemeClr val="tx2">
                    <a:lumMod val="75000"/>
                  </a:schemeClr>
                </a:solidFill>
                <a:latin typeface="+mj-lt"/>
              </a:rPr>
              <a:t>BUSINESS DILIGENCE:</a:t>
            </a:r>
          </a:p>
          <a:p>
            <a:pPr marL="371475" indent="-342900" defTabSz="342900">
              <a:spcBef>
                <a:spcPts val="900"/>
              </a:spcBef>
              <a:spcAft>
                <a:spcPts val="225"/>
              </a:spcAft>
              <a:buSzPct val="100000"/>
            </a:pPr>
            <a:r>
              <a:rPr lang="en-CA" sz="1400" dirty="0">
                <a:latin typeface="+mj-lt"/>
              </a:rPr>
              <a:t>Storyboard (a strategic form of Executive Summary)</a:t>
            </a:r>
          </a:p>
          <a:p>
            <a:pPr marL="371475" indent="-342900" defTabSz="342900">
              <a:spcBef>
                <a:spcPts val="900"/>
              </a:spcBef>
              <a:spcAft>
                <a:spcPts val="225"/>
              </a:spcAft>
              <a:buSzPct val="100000"/>
            </a:pPr>
            <a:r>
              <a:rPr lang="en-CA" sz="1400" dirty="0">
                <a:latin typeface="+mj-lt"/>
              </a:rPr>
              <a:t>All Business, Strategic &amp; Operational Plan(s)</a:t>
            </a:r>
          </a:p>
          <a:p>
            <a:pPr marL="371475" indent="-342900" defTabSz="342900">
              <a:spcBef>
                <a:spcPts val="900"/>
              </a:spcBef>
              <a:spcAft>
                <a:spcPts val="225"/>
              </a:spcAft>
              <a:buSzPct val="100000"/>
            </a:pPr>
            <a:r>
              <a:rPr lang="en-CA" sz="1400" dirty="0">
                <a:latin typeface="+mj-lt"/>
              </a:rPr>
              <a:t>Sales &amp; Marketing Plan(s)</a:t>
            </a:r>
          </a:p>
          <a:p>
            <a:pPr marL="371475" indent="-342900" defTabSz="342900">
              <a:spcBef>
                <a:spcPts val="900"/>
              </a:spcBef>
              <a:spcAft>
                <a:spcPts val="225"/>
              </a:spcAft>
              <a:buSzPct val="100000"/>
            </a:pPr>
            <a:r>
              <a:rPr lang="en-CA" sz="1400" dirty="0">
                <a:latin typeface="+mj-lt"/>
              </a:rPr>
              <a:t>Sales Funnel (connected to the financial forecast)</a:t>
            </a:r>
          </a:p>
          <a:p>
            <a:pPr marL="371475" indent="-342900" defTabSz="342900">
              <a:spcBef>
                <a:spcPts val="900"/>
              </a:spcBef>
              <a:spcAft>
                <a:spcPts val="225"/>
              </a:spcAft>
              <a:buSzPct val="100000"/>
            </a:pPr>
            <a:r>
              <a:rPr lang="en-CA" sz="1400" dirty="0">
                <a:latin typeface="+mj-lt"/>
              </a:rPr>
              <a:t>Market Analysis</a:t>
            </a:r>
          </a:p>
          <a:p>
            <a:pPr marL="371475" indent="-342900" defTabSz="342900">
              <a:spcBef>
                <a:spcPts val="900"/>
              </a:spcBef>
              <a:spcAft>
                <a:spcPts val="225"/>
              </a:spcAft>
              <a:buSzPct val="100000"/>
            </a:pPr>
            <a:r>
              <a:rPr lang="en-CA" sz="1400" dirty="0">
                <a:latin typeface="+mj-lt"/>
              </a:rPr>
              <a:t>Competitive Analysis</a:t>
            </a:r>
          </a:p>
          <a:p>
            <a:pPr marL="28575" indent="0" defTabSz="342900">
              <a:spcBef>
                <a:spcPts val="900"/>
              </a:spcBef>
              <a:spcAft>
                <a:spcPts val="225"/>
              </a:spcAft>
              <a:buSzPct val="100000"/>
              <a:buNone/>
            </a:pPr>
            <a:endParaRPr lang="en-CA" sz="1400" dirty="0">
              <a:latin typeface="+mj-lt"/>
            </a:endParaRPr>
          </a:p>
          <a:p>
            <a:pPr marL="28575" indent="0" defTabSz="342900">
              <a:spcBef>
                <a:spcPts val="900"/>
              </a:spcBef>
              <a:spcAft>
                <a:spcPts val="225"/>
              </a:spcAft>
              <a:buSzPct val="100000"/>
              <a:buNone/>
            </a:pPr>
            <a:endParaRPr lang="en-CA" sz="1800" dirty="0">
              <a:latin typeface="+mn-lt"/>
            </a:endParaRPr>
          </a:p>
        </p:txBody>
      </p:sp>
      <p:sp>
        <p:nvSpPr>
          <p:cNvPr id="6" name="TextBox 5">
            <a:extLst>
              <a:ext uri="{FF2B5EF4-FFF2-40B4-BE49-F238E27FC236}">
                <a16:creationId xmlns:a16="http://schemas.microsoft.com/office/drawing/2014/main" id="{476F2D41-690D-4C74-8A34-61156B201FBD}"/>
              </a:ext>
            </a:extLst>
          </p:cNvPr>
          <p:cNvSpPr txBox="1"/>
          <p:nvPr/>
        </p:nvSpPr>
        <p:spPr>
          <a:xfrm>
            <a:off x="3680420" y="4726522"/>
            <a:ext cx="5276543" cy="384721"/>
          </a:xfrm>
          <a:prstGeom prst="rect">
            <a:avLst/>
          </a:prstGeom>
          <a:noFill/>
        </p:spPr>
        <p:txBody>
          <a:bodyPr wrap="square" tIns="0" numCol="1" spcCol="228600" rtlCol="0">
            <a:spAutoFit/>
          </a:bodyPr>
          <a:lstStyle/>
          <a:p>
            <a:pPr rtl="0">
              <a:lnSpc>
                <a:spcPct val="100000"/>
              </a:lnSpc>
              <a:spcBef>
                <a:spcPts val="0"/>
              </a:spcBef>
              <a:spcAft>
                <a:spcPts val="500"/>
              </a:spcAft>
              <a:buClr>
                <a:srgbClr val="487F95"/>
              </a:buClr>
              <a:buSzPct val="90000"/>
            </a:pPr>
            <a:r>
              <a:rPr lang="en-US" sz="1200" b="1" i="0" u="none" strike="noStrike" kern="1200" baseline="0" dirty="0">
                <a:solidFill>
                  <a:schemeClr val="accent6">
                    <a:lumMod val="75000"/>
                  </a:schemeClr>
                </a:solidFill>
                <a:latin typeface="+mn-lt"/>
                <a:ea typeface="+mn-ea"/>
                <a:cs typeface="+mn-cs"/>
              </a:rPr>
              <a:t>*</a:t>
            </a:r>
            <a:r>
              <a:rPr lang="en-US" sz="1000" b="0" i="0" u="none" strike="noStrike" kern="1200" baseline="0" dirty="0">
                <a:solidFill>
                  <a:schemeClr val="accent6">
                    <a:lumMod val="75000"/>
                  </a:schemeClr>
                </a:solidFill>
                <a:latin typeface="+mn-lt"/>
                <a:ea typeface="+mn-ea"/>
                <a:cs typeface="+mn-cs"/>
              </a:rPr>
              <a:t> Some Tech Investment Bankers are moving away from the traditional Confidential Information Memorandum and using other disclosure documents (decks)  to provide the data &amp; metrics</a:t>
            </a:r>
            <a:endParaRPr lang="en-CA" sz="1000" b="0" i="0" u="none" strike="noStrike" kern="1200" baseline="0"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840270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29</a:t>
            </a:fld>
            <a:endParaRPr lang="en-US" dirty="0"/>
          </a:p>
        </p:txBody>
      </p:sp>
      <p:sp>
        <p:nvSpPr>
          <p:cNvPr id="4" name="Title 3"/>
          <p:cNvSpPr>
            <a:spLocks noGrp="1"/>
          </p:cNvSpPr>
          <p:nvPr>
            <p:ph type="title"/>
          </p:nvPr>
        </p:nvSpPr>
        <p:spPr/>
        <p:txBody>
          <a:bodyPr/>
          <a:lstStyle/>
          <a:p>
            <a:r>
              <a:rPr lang="en-US" dirty="0"/>
              <a:t>STep 3:  PREPARE – the core documents </a:t>
            </a:r>
            <a:r>
              <a:rPr lang="en-US" cap="none" dirty="0"/>
              <a:t>con’t</a:t>
            </a:r>
            <a:endParaRPr lang="en-US" dirty="0"/>
          </a:p>
        </p:txBody>
      </p:sp>
      <p:sp>
        <p:nvSpPr>
          <p:cNvPr id="7" name="Text Placeholder 2">
            <a:extLst>
              <a:ext uri="{FF2B5EF4-FFF2-40B4-BE49-F238E27FC236}">
                <a16:creationId xmlns:a16="http://schemas.microsoft.com/office/drawing/2014/main" id="{CAE23DC6-8BFE-4559-95EB-DDDCEBDC798B}"/>
              </a:ext>
            </a:extLst>
          </p:cNvPr>
          <p:cNvSpPr txBox="1">
            <a:spLocks/>
          </p:cNvSpPr>
          <p:nvPr/>
        </p:nvSpPr>
        <p:spPr>
          <a:xfrm>
            <a:off x="778814" y="3310523"/>
            <a:ext cx="3900557" cy="1158279"/>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r>
              <a:rPr lang="en-CA" sz="1600" b="1" dirty="0">
                <a:solidFill>
                  <a:schemeClr val="tx2">
                    <a:lumMod val="75000"/>
                  </a:schemeClr>
                </a:solidFill>
                <a:latin typeface="+mj-lt"/>
              </a:rPr>
              <a:t>MISC. DILIGENCE:</a:t>
            </a:r>
          </a:p>
          <a:p>
            <a:pPr marL="371475" indent="-342900" defTabSz="342900">
              <a:spcBef>
                <a:spcPts val="900"/>
              </a:spcBef>
              <a:spcAft>
                <a:spcPts val="225"/>
              </a:spcAft>
              <a:buSzPct val="100000"/>
            </a:pPr>
            <a:r>
              <a:rPr lang="en-CA" sz="1400" dirty="0">
                <a:latin typeface="+mj-lt"/>
              </a:rPr>
              <a:t>Org Chart and List of Personnel</a:t>
            </a:r>
          </a:p>
          <a:p>
            <a:pPr marL="371475" indent="-342900" defTabSz="342900">
              <a:spcBef>
                <a:spcPts val="900"/>
              </a:spcBef>
              <a:spcAft>
                <a:spcPts val="225"/>
              </a:spcAft>
              <a:buSzPct val="100000"/>
            </a:pPr>
            <a:r>
              <a:rPr lang="en-CA" sz="1400" dirty="0">
                <a:latin typeface="+mj-lt"/>
              </a:rPr>
              <a:t>Cap Table and, if applicable, waterfall analysis</a:t>
            </a:r>
          </a:p>
          <a:p>
            <a:pPr marL="371475" indent="-342900" defTabSz="342900">
              <a:spcBef>
                <a:spcPts val="900"/>
              </a:spcBef>
              <a:spcAft>
                <a:spcPts val="225"/>
              </a:spcAft>
              <a:buSzPct val="100000"/>
              <a:buFont typeface="+mj-lt"/>
              <a:buAutoNum type="arabicPeriod" startAt="11"/>
            </a:pPr>
            <a:endParaRPr lang="en-CA" sz="1400" dirty="0">
              <a:latin typeface="+mj-lt"/>
            </a:endParaRPr>
          </a:p>
          <a:p>
            <a:pPr marL="233363" indent="-204788" defTabSz="342900">
              <a:spcBef>
                <a:spcPts val="900"/>
              </a:spcBef>
              <a:spcAft>
                <a:spcPts val="225"/>
              </a:spcAft>
              <a:buSzPct val="100000"/>
            </a:pPr>
            <a:endParaRPr lang="en-CA" sz="1800" dirty="0">
              <a:latin typeface="+mj-lt"/>
            </a:endParaRPr>
          </a:p>
          <a:p>
            <a:pPr marL="28575" indent="0" defTabSz="342900">
              <a:spcBef>
                <a:spcPts val="900"/>
              </a:spcBef>
              <a:spcAft>
                <a:spcPts val="225"/>
              </a:spcAft>
              <a:buSzPct val="100000"/>
              <a:buNone/>
            </a:pPr>
            <a:endParaRPr lang="en-CA" sz="1800" dirty="0">
              <a:latin typeface="+mn-lt"/>
            </a:endParaRPr>
          </a:p>
        </p:txBody>
      </p:sp>
      <p:sp>
        <p:nvSpPr>
          <p:cNvPr id="8" name="Text Placeholder 2">
            <a:extLst>
              <a:ext uri="{FF2B5EF4-FFF2-40B4-BE49-F238E27FC236}">
                <a16:creationId xmlns:a16="http://schemas.microsoft.com/office/drawing/2014/main" id="{D2D3422E-BF46-4E43-BAAB-100B679FB887}"/>
              </a:ext>
            </a:extLst>
          </p:cNvPr>
          <p:cNvSpPr txBox="1">
            <a:spLocks/>
          </p:cNvSpPr>
          <p:nvPr/>
        </p:nvSpPr>
        <p:spPr>
          <a:xfrm>
            <a:off x="4671705" y="1587567"/>
            <a:ext cx="3834985" cy="712986"/>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endParaRPr lang="en-CA" sz="1800" dirty="0">
              <a:latin typeface="+mn-lt"/>
            </a:endParaRPr>
          </a:p>
        </p:txBody>
      </p:sp>
      <p:sp>
        <p:nvSpPr>
          <p:cNvPr id="10" name="Text Placeholder 2">
            <a:extLst>
              <a:ext uri="{FF2B5EF4-FFF2-40B4-BE49-F238E27FC236}">
                <a16:creationId xmlns:a16="http://schemas.microsoft.com/office/drawing/2014/main" id="{195DCBAB-2BBE-4004-B677-513F934A07F1}"/>
              </a:ext>
            </a:extLst>
          </p:cNvPr>
          <p:cNvSpPr txBox="1">
            <a:spLocks/>
          </p:cNvSpPr>
          <p:nvPr/>
        </p:nvSpPr>
        <p:spPr>
          <a:xfrm>
            <a:off x="4787740" y="1413471"/>
            <a:ext cx="3718950" cy="3258974"/>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r>
              <a:rPr lang="en-CA" sz="1600" b="1" dirty="0">
                <a:solidFill>
                  <a:schemeClr val="tx2">
                    <a:lumMod val="75000"/>
                  </a:schemeClr>
                </a:solidFill>
                <a:latin typeface="+mj-lt"/>
              </a:rPr>
              <a:t>PROCESS:</a:t>
            </a:r>
          </a:p>
          <a:p>
            <a:pPr marL="371475" indent="-342900" defTabSz="342900">
              <a:spcBef>
                <a:spcPts val="900"/>
              </a:spcBef>
              <a:spcAft>
                <a:spcPts val="225"/>
              </a:spcAft>
              <a:buSzPct val="100000"/>
            </a:pPr>
            <a:r>
              <a:rPr lang="en-CA" sz="1400" dirty="0">
                <a:latin typeface="+mj-lt"/>
              </a:rPr>
              <a:t>Prospect List</a:t>
            </a:r>
          </a:p>
          <a:p>
            <a:pPr marL="371475" indent="-342900" defTabSz="342900">
              <a:spcBef>
                <a:spcPts val="900"/>
              </a:spcBef>
              <a:spcAft>
                <a:spcPts val="225"/>
              </a:spcAft>
              <a:buSzPct val="100000"/>
            </a:pPr>
            <a:r>
              <a:rPr lang="en-CA" sz="1400" dirty="0">
                <a:latin typeface="+mj-lt"/>
              </a:rPr>
              <a:t>Presentation Slide Deck</a:t>
            </a:r>
          </a:p>
          <a:p>
            <a:pPr marL="371475" indent="-342900" defTabSz="342900">
              <a:spcBef>
                <a:spcPts val="900"/>
              </a:spcBef>
              <a:spcAft>
                <a:spcPts val="225"/>
              </a:spcAft>
              <a:buSzPct val="100000"/>
            </a:pPr>
            <a:r>
              <a:rPr lang="en-CA" sz="1400" dirty="0">
                <a:latin typeface="+mj-lt"/>
              </a:rPr>
              <a:t>Teaser &amp; Opportunity Summary for potential Buyers</a:t>
            </a:r>
          </a:p>
          <a:p>
            <a:pPr marL="371475" indent="-342900" defTabSz="342900">
              <a:spcBef>
                <a:spcPts val="900"/>
              </a:spcBef>
              <a:spcAft>
                <a:spcPts val="225"/>
              </a:spcAft>
              <a:buSzPct val="100000"/>
            </a:pPr>
            <a:r>
              <a:rPr lang="en-CA" sz="1400" dirty="0">
                <a:latin typeface="+mj-lt"/>
              </a:rPr>
              <a:t>Form of NDA</a:t>
            </a:r>
          </a:p>
          <a:p>
            <a:pPr marL="371475" indent="-342900" defTabSz="342900">
              <a:spcBef>
                <a:spcPts val="900"/>
              </a:spcBef>
              <a:spcAft>
                <a:spcPts val="225"/>
              </a:spcAft>
              <a:buSzPct val="100000"/>
            </a:pPr>
            <a:r>
              <a:rPr lang="en-CA" sz="1400" dirty="0">
                <a:latin typeface="+mj-lt"/>
              </a:rPr>
              <a:t>Deal Process outline, LOI guidance</a:t>
            </a:r>
          </a:p>
          <a:p>
            <a:pPr marL="371475" indent="-342900" defTabSz="342900">
              <a:spcBef>
                <a:spcPts val="900"/>
              </a:spcBef>
              <a:spcAft>
                <a:spcPts val="225"/>
              </a:spcAft>
              <a:buSzPct val="100000"/>
            </a:pPr>
            <a:r>
              <a:rPr lang="en-CA" sz="1400" dirty="0">
                <a:latin typeface="+mj-lt"/>
              </a:rPr>
              <a:t>Data Room &amp; Data Room Index</a:t>
            </a:r>
          </a:p>
          <a:p>
            <a:pPr marL="371475" indent="-342900" defTabSz="342900">
              <a:spcBef>
                <a:spcPts val="900"/>
              </a:spcBef>
              <a:spcAft>
                <a:spcPts val="225"/>
              </a:spcAft>
              <a:buSzPct val="100000"/>
            </a:pPr>
            <a:r>
              <a:rPr lang="en-CA" sz="1400" dirty="0">
                <a:latin typeface="+mj-lt"/>
              </a:rPr>
              <a:t>Snapshot (update document for providing ongoing updates)</a:t>
            </a:r>
          </a:p>
          <a:p>
            <a:pPr marL="28575" indent="0" defTabSz="342900">
              <a:spcBef>
                <a:spcPts val="900"/>
              </a:spcBef>
              <a:spcAft>
                <a:spcPts val="225"/>
              </a:spcAft>
              <a:buSzPct val="100000"/>
              <a:buNone/>
            </a:pPr>
            <a:endParaRPr lang="en-CA" sz="1400" dirty="0">
              <a:latin typeface="+mj-lt"/>
            </a:endParaRPr>
          </a:p>
          <a:p>
            <a:pPr marL="28575" indent="0" defTabSz="342900">
              <a:spcBef>
                <a:spcPts val="900"/>
              </a:spcBef>
              <a:spcAft>
                <a:spcPts val="225"/>
              </a:spcAft>
              <a:buSzPct val="100000"/>
              <a:buNone/>
            </a:pPr>
            <a:endParaRPr lang="en-CA" sz="1400" dirty="0">
              <a:latin typeface="+mn-lt"/>
            </a:endParaRPr>
          </a:p>
          <a:p>
            <a:pPr marL="28575" indent="0" defTabSz="342900">
              <a:spcBef>
                <a:spcPts val="900"/>
              </a:spcBef>
              <a:spcAft>
                <a:spcPts val="225"/>
              </a:spcAft>
              <a:buSzPct val="100000"/>
              <a:buNone/>
            </a:pPr>
            <a:endParaRPr lang="en-CA" sz="1800" dirty="0">
              <a:latin typeface="+mn-lt"/>
            </a:endParaRPr>
          </a:p>
        </p:txBody>
      </p:sp>
      <p:sp>
        <p:nvSpPr>
          <p:cNvPr id="11" name="Text Placeholder 2">
            <a:extLst>
              <a:ext uri="{FF2B5EF4-FFF2-40B4-BE49-F238E27FC236}">
                <a16:creationId xmlns:a16="http://schemas.microsoft.com/office/drawing/2014/main" id="{8396E1B9-06E4-44B8-AF9C-68DFC7C3C29D}"/>
              </a:ext>
            </a:extLst>
          </p:cNvPr>
          <p:cNvSpPr txBox="1">
            <a:spLocks/>
          </p:cNvSpPr>
          <p:nvPr/>
        </p:nvSpPr>
        <p:spPr>
          <a:xfrm>
            <a:off x="778814" y="1413471"/>
            <a:ext cx="3768939" cy="1814726"/>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r>
              <a:rPr lang="en-CA" sz="1600" b="1" dirty="0">
                <a:solidFill>
                  <a:schemeClr val="tx2">
                    <a:lumMod val="75000"/>
                  </a:schemeClr>
                </a:solidFill>
                <a:latin typeface="+mj-lt"/>
              </a:rPr>
              <a:t>TECHNICAL DILIGENCE:</a:t>
            </a:r>
          </a:p>
          <a:p>
            <a:pPr marL="371475" indent="-342900" defTabSz="342900">
              <a:spcBef>
                <a:spcPts val="900"/>
              </a:spcBef>
              <a:spcAft>
                <a:spcPts val="225"/>
              </a:spcAft>
              <a:buSzPct val="100000"/>
            </a:pPr>
            <a:r>
              <a:rPr lang="en-CA" sz="1400" dirty="0">
                <a:latin typeface="+mn-lt"/>
              </a:rPr>
              <a:t>Product Roadmap</a:t>
            </a:r>
          </a:p>
          <a:p>
            <a:pPr marL="371475" indent="-342900" defTabSz="342900">
              <a:spcBef>
                <a:spcPts val="900"/>
              </a:spcBef>
              <a:spcAft>
                <a:spcPts val="225"/>
              </a:spcAft>
              <a:buSzPct val="100000"/>
            </a:pPr>
            <a:r>
              <a:rPr lang="en-CA" sz="1400" dirty="0">
                <a:latin typeface="+mn-lt"/>
              </a:rPr>
              <a:t>IP &amp; IP Strategy</a:t>
            </a:r>
          </a:p>
          <a:p>
            <a:pPr marL="371475" indent="-342900" defTabSz="342900">
              <a:spcBef>
                <a:spcPts val="900"/>
              </a:spcBef>
              <a:spcAft>
                <a:spcPts val="225"/>
              </a:spcAft>
              <a:buSzPct val="100000"/>
            </a:pPr>
            <a:r>
              <a:rPr lang="en-CA" sz="1400" dirty="0">
                <a:latin typeface="+mn-lt"/>
              </a:rPr>
              <a:t>Tech Stack &amp; Architecture</a:t>
            </a:r>
          </a:p>
          <a:p>
            <a:pPr marL="371475" indent="-342900" defTabSz="342900">
              <a:spcBef>
                <a:spcPts val="900"/>
              </a:spcBef>
              <a:spcAft>
                <a:spcPts val="225"/>
              </a:spcAft>
              <a:buSzPct val="100000"/>
            </a:pPr>
            <a:r>
              <a:rPr lang="en-CA" sz="1400" dirty="0">
                <a:latin typeface="+mn-lt"/>
              </a:rPr>
              <a:t>Product Feature Summary &amp; Demo</a:t>
            </a:r>
            <a:endParaRPr lang="en-CA" sz="1400" dirty="0">
              <a:latin typeface="+mj-lt"/>
            </a:endParaRPr>
          </a:p>
          <a:p>
            <a:pPr marL="233363" indent="-204788" defTabSz="342900">
              <a:spcBef>
                <a:spcPts val="900"/>
              </a:spcBef>
              <a:spcAft>
                <a:spcPts val="225"/>
              </a:spcAft>
              <a:buSzPct val="100000"/>
            </a:pPr>
            <a:endParaRPr lang="en-CA" sz="1800" dirty="0">
              <a:latin typeface="+mj-lt"/>
            </a:endParaRPr>
          </a:p>
          <a:p>
            <a:pPr marL="28575" indent="0" defTabSz="342900">
              <a:spcBef>
                <a:spcPts val="900"/>
              </a:spcBef>
              <a:spcAft>
                <a:spcPts val="225"/>
              </a:spcAft>
              <a:buSzPct val="100000"/>
              <a:buNone/>
            </a:pPr>
            <a:endParaRPr lang="en-CA" sz="1800" dirty="0">
              <a:latin typeface="+mn-lt"/>
            </a:endParaRPr>
          </a:p>
        </p:txBody>
      </p:sp>
    </p:spTree>
    <p:extLst>
      <p:ext uri="{BB962C8B-B14F-4D97-AF65-F5344CB8AC3E}">
        <p14:creationId xmlns:p14="http://schemas.microsoft.com/office/powerpoint/2010/main" val="1286201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a:t>
            </a:fld>
            <a:endParaRPr lang="en-US" dirty="0"/>
          </a:p>
        </p:txBody>
      </p:sp>
      <p:sp>
        <p:nvSpPr>
          <p:cNvPr id="4" name="Title 3"/>
          <p:cNvSpPr>
            <a:spLocks noGrp="1"/>
          </p:cNvSpPr>
          <p:nvPr>
            <p:ph type="title"/>
          </p:nvPr>
        </p:nvSpPr>
        <p:spPr/>
        <p:txBody>
          <a:bodyPr/>
          <a:lstStyle/>
          <a:p>
            <a:r>
              <a:rPr lang="en-US" dirty="0"/>
              <a:t>M&amp;A Process – Five recommended steps</a:t>
            </a:r>
          </a:p>
        </p:txBody>
      </p:sp>
      <p:sp>
        <p:nvSpPr>
          <p:cNvPr id="5" name="Content Placeholder 2"/>
          <p:cNvSpPr txBox="1">
            <a:spLocks/>
          </p:cNvSpPr>
          <p:nvPr/>
        </p:nvSpPr>
        <p:spPr>
          <a:xfrm>
            <a:off x="457200" y="1336872"/>
            <a:ext cx="4003345" cy="3063346"/>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700" baseline="-5000" dirty="0">
                <a:solidFill>
                  <a:srgbClr val="487F95"/>
                </a:solidFill>
                <a:latin typeface="Calibri" pitchFamily="34" charset="0"/>
                <a:cs typeface="Calibri" pitchFamily="34" charset="0"/>
              </a:rPr>
              <a:t>1</a:t>
            </a:r>
            <a:r>
              <a:rPr lang="en-US" sz="2400" dirty="0">
                <a:latin typeface="Calibri" pitchFamily="34" charset="0"/>
                <a:cs typeface="Calibri" pitchFamily="34" charset="0"/>
              </a:rPr>
              <a:t>     </a:t>
            </a:r>
            <a:r>
              <a:rPr lang="en-US" sz="2600" dirty="0">
                <a:latin typeface="Calibri" pitchFamily="34" charset="0"/>
                <a:cs typeface="Calibri" pitchFamily="34" charset="0"/>
              </a:rPr>
              <a:t>Educate</a:t>
            </a:r>
          </a:p>
          <a:p>
            <a:pPr lvl="1">
              <a:buFont typeface="Arial" pitchFamily="34" charset="0"/>
              <a:buChar char="•"/>
            </a:pPr>
            <a:r>
              <a:rPr lang="en-US" sz="1600" dirty="0">
                <a:latin typeface="Calibri" pitchFamily="34" charset="0"/>
                <a:cs typeface="Calibri" pitchFamily="34" charset="0"/>
              </a:rPr>
              <a:t>Principals should educate themselves on what is involved and what to look out for</a:t>
            </a:r>
          </a:p>
          <a:p>
            <a:pPr lvl="1">
              <a:buFont typeface="Arial" pitchFamily="34" charset="0"/>
              <a:buChar char="•"/>
            </a:pPr>
            <a:r>
              <a:rPr lang="en-CA" sz="1600" dirty="0">
                <a:latin typeface="Calibri" pitchFamily="34" charset="0"/>
                <a:cs typeface="Calibri" pitchFamily="34" charset="0"/>
              </a:rPr>
              <a:t>Go through all aspects of the deal cycle in advance before you do it in real time</a:t>
            </a:r>
            <a:endParaRPr lang="en-US" sz="1600" dirty="0">
              <a:latin typeface="Calibri" pitchFamily="34" charset="0"/>
              <a:cs typeface="Calibri" pitchFamily="34" charset="0"/>
            </a:endParaRPr>
          </a:p>
          <a:p>
            <a:pPr marL="0" indent="0">
              <a:buClr>
                <a:srgbClr val="487F95"/>
              </a:buClr>
              <a:buNone/>
            </a:pPr>
            <a:r>
              <a:rPr lang="en-US" sz="4600" baseline="-5000" dirty="0">
                <a:solidFill>
                  <a:srgbClr val="487F95"/>
                </a:solidFill>
                <a:latin typeface="Calibri" pitchFamily="34" charset="0"/>
                <a:cs typeface="Calibri" pitchFamily="34" charset="0"/>
              </a:rPr>
              <a:t>2	</a:t>
            </a:r>
            <a:r>
              <a:rPr lang="en-US" sz="2600" dirty="0">
                <a:latin typeface="Calibri" pitchFamily="34" charset="0"/>
                <a:cs typeface="Calibri" pitchFamily="34" charset="0"/>
              </a:rPr>
              <a:t>Analyze</a:t>
            </a:r>
          </a:p>
          <a:p>
            <a:pPr lvl="1">
              <a:buFont typeface="Arial" pitchFamily="34" charset="0"/>
              <a:buChar char="•"/>
            </a:pPr>
            <a:r>
              <a:rPr lang="en-US" sz="1600" dirty="0">
                <a:latin typeface="Calibri" pitchFamily="34" charset="0"/>
                <a:cs typeface="Calibri" pitchFamily="34" charset="0"/>
              </a:rPr>
              <a:t>Is the company ready to exit?  </a:t>
            </a:r>
          </a:p>
          <a:p>
            <a:pPr lvl="1">
              <a:buFont typeface="Arial" pitchFamily="34" charset="0"/>
              <a:buChar char="•"/>
            </a:pPr>
            <a:r>
              <a:rPr lang="en-US" sz="1600" dirty="0">
                <a:latin typeface="Calibri" pitchFamily="34" charset="0"/>
                <a:cs typeface="Calibri" pitchFamily="34" charset="0"/>
              </a:rPr>
              <a:t>Are there things that should be done first before taking the company to market?</a:t>
            </a:r>
          </a:p>
          <a:p>
            <a:pPr marL="0" indent="0">
              <a:buNone/>
            </a:pPr>
            <a:endParaRPr lang="en-US" sz="2400" dirty="0">
              <a:latin typeface="Calibri" pitchFamily="34" charset="0"/>
              <a:cs typeface="Calibri" pitchFamily="34" charset="0"/>
            </a:endParaRPr>
          </a:p>
          <a:p>
            <a:pPr indent="0"/>
            <a:endParaRPr lang="en-US" sz="2400" dirty="0">
              <a:latin typeface="Calibri" pitchFamily="34" charset="0"/>
              <a:cs typeface="Calibri" pitchFamily="34" charset="0"/>
            </a:endParaRPr>
          </a:p>
          <a:p>
            <a:endParaRPr lang="en-US" dirty="0"/>
          </a:p>
          <a:p>
            <a:endParaRPr lang="en-US" dirty="0"/>
          </a:p>
        </p:txBody>
      </p:sp>
      <p:sp>
        <p:nvSpPr>
          <p:cNvPr id="6" name="Content Placeholder 2"/>
          <p:cNvSpPr txBox="1">
            <a:spLocks/>
          </p:cNvSpPr>
          <p:nvPr/>
        </p:nvSpPr>
        <p:spPr>
          <a:xfrm>
            <a:off x="4460545" y="1248168"/>
            <a:ext cx="4342796" cy="3240754"/>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600" baseline="-5000" dirty="0">
                <a:solidFill>
                  <a:srgbClr val="487F95"/>
                </a:solidFill>
                <a:latin typeface="Calibri" pitchFamily="34" charset="0"/>
                <a:cs typeface="Calibri" pitchFamily="34" charset="0"/>
              </a:rPr>
              <a:t>3</a:t>
            </a:r>
            <a:r>
              <a:rPr lang="en-US" sz="4700" baseline="-15000" dirty="0">
                <a:solidFill>
                  <a:srgbClr val="487F95"/>
                </a:solidFill>
                <a:latin typeface="Calibri" pitchFamily="34" charset="0"/>
                <a:cs typeface="Calibri" pitchFamily="34" charset="0"/>
              </a:rPr>
              <a:t> </a:t>
            </a:r>
            <a:r>
              <a:rPr lang="en-US" sz="1400" dirty="0">
                <a:latin typeface="Calibri" pitchFamily="34" charset="0"/>
                <a:cs typeface="Calibri" pitchFamily="34" charset="0"/>
              </a:rPr>
              <a:t>      </a:t>
            </a:r>
            <a:r>
              <a:rPr lang="en-US" sz="2600" dirty="0">
                <a:latin typeface="Calibri" pitchFamily="34" charset="0"/>
                <a:cs typeface="Calibri" pitchFamily="34" charset="0"/>
              </a:rPr>
              <a:t>Prepare</a:t>
            </a:r>
          </a:p>
          <a:p>
            <a:pPr lvl="1">
              <a:buFont typeface="Arial" pitchFamily="34" charset="0"/>
              <a:buChar char="•"/>
            </a:pPr>
            <a:r>
              <a:rPr lang="en-US" sz="1500" dirty="0">
                <a:latin typeface="Calibri" pitchFamily="34" charset="0"/>
                <a:cs typeface="Calibri" pitchFamily="34" charset="0"/>
              </a:rPr>
              <a:t>Assemble the marketing materials, data room and develop the go to market plan</a:t>
            </a:r>
            <a:endParaRPr lang="en-US" sz="1500" baseline="-5000" dirty="0">
              <a:solidFill>
                <a:srgbClr val="487F95"/>
              </a:solidFill>
              <a:latin typeface="Calibri" pitchFamily="34" charset="0"/>
              <a:cs typeface="Calibri" pitchFamily="34" charset="0"/>
            </a:endParaRPr>
          </a:p>
          <a:p>
            <a:pPr marL="0" indent="0">
              <a:buClr>
                <a:srgbClr val="487F95"/>
              </a:buClr>
              <a:buNone/>
            </a:pPr>
            <a:r>
              <a:rPr lang="en-US" sz="4600" baseline="-5000" dirty="0">
                <a:solidFill>
                  <a:srgbClr val="487F95"/>
                </a:solidFill>
                <a:latin typeface="Calibri" pitchFamily="34" charset="0"/>
                <a:cs typeface="Calibri" pitchFamily="34" charset="0"/>
              </a:rPr>
              <a:t>4</a:t>
            </a:r>
            <a:r>
              <a:rPr lang="en-US" sz="4700" baseline="-15000" dirty="0">
                <a:solidFill>
                  <a:srgbClr val="487F95"/>
                </a:solidFill>
                <a:latin typeface="Calibri" pitchFamily="34" charset="0"/>
                <a:cs typeface="Calibri" pitchFamily="34" charset="0"/>
              </a:rPr>
              <a:t>  </a:t>
            </a:r>
            <a:r>
              <a:rPr lang="en-US" sz="1400" dirty="0">
                <a:latin typeface="Calibri" pitchFamily="34" charset="0"/>
                <a:cs typeface="Calibri" pitchFamily="34" charset="0"/>
              </a:rPr>
              <a:t>    </a:t>
            </a:r>
            <a:r>
              <a:rPr lang="en-US" sz="2600" dirty="0">
                <a:latin typeface="Calibri" pitchFamily="34" charset="0"/>
                <a:cs typeface="Calibri" pitchFamily="34" charset="0"/>
              </a:rPr>
              <a:t>Market</a:t>
            </a:r>
          </a:p>
          <a:p>
            <a:pPr lvl="1">
              <a:buFont typeface="Arial" pitchFamily="34" charset="0"/>
              <a:buChar char="•"/>
            </a:pPr>
            <a:r>
              <a:rPr lang="en-US" sz="1500" dirty="0">
                <a:latin typeface="Calibri" pitchFamily="34" charset="0"/>
                <a:cs typeface="Calibri" pitchFamily="34" charset="0"/>
              </a:rPr>
              <a:t>Identify, profile and approach potential buyers – be able to articulate our value proposition to each of them, specifically</a:t>
            </a:r>
          </a:p>
          <a:p>
            <a:pPr marL="0" indent="0">
              <a:buNone/>
            </a:pPr>
            <a:r>
              <a:rPr lang="en-US" sz="4600" baseline="-5000" dirty="0">
                <a:solidFill>
                  <a:srgbClr val="487F95"/>
                </a:solidFill>
                <a:latin typeface="Calibri" pitchFamily="34" charset="0"/>
                <a:cs typeface="Calibri" pitchFamily="34" charset="0"/>
              </a:rPr>
              <a:t>5</a:t>
            </a:r>
            <a:r>
              <a:rPr lang="en-US" sz="1400" baseline="-15000" dirty="0">
                <a:solidFill>
                  <a:srgbClr val="BC281D"/>
                </a:solidFill>
                <a:latin typeface="Calibri" pitchFamily="34" charset="0"/>
                <a:cs typeface="Calibri" pitchFamily="34" charset="0"/>
              </a:rPr>
              <a:t>             </a:t>
            </a:r>
            <a:r>
              <a:rPr lang="en-US" sz="2600" dirty="0">
                <a:latin typeface="Calibri" pitchFamily="34" charset="0"/>
                <a:cs typeface="Calibri" pitchFamily="34" charset="0"/>
              </a:rPr>
              <a:t>Close</a:t>
            </a:r>
          </a:p>
          <a:p>
            <a:pPr lvl="1">
              <a:buFont typeface="Arial" pitchFamily="34" charset="0"/>
              <a:buChar char="•"/>
            </a:pPr>
            <a:r>
              <a:rPr lang="en-US" sz="1500" dirty="0">
                <a:latin typeface="Calibri" pitchFamily="34" charset="0"/>
                <a:cs typeface="Calibri" pitchFamily="34" charset="0"/>
              </a:rPr>
              <a:t>Manage you deal from LOI through to close, deals can fall apart if not actively managed</a:t>
            </a:r>
          </a:p>
          <a:p>
            <a:endParaRPr lang="en-US" dirty="0"/>
          </a:p>
          <a:p>
            <a:pPr marL="0" indent="0">
              <a:buNone/>
            </a:pPr>
            <a:endParaRPr lang="en-US" dirty="0"/>
          </a:p>
        </p:txBody>
      </p:sp>
    </p:spTree>
    <p:extLst>
      <p:ext uri="{BB962C8B-B14F-4D97-AF65-F5344CB8AC3E}">
        <p14:creationId xmlns:p14="http://schemas.microsoft.com/office/powerpoint/2010/main" val="2930966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30</a:t>
            </a:fld>
            <a:endParaRPr lang="en-US" dirty="0"/>
          </a:p>
        </p:txBody>
      </p:sp>
      <p:sp>
        <p:nvSpPr>
          <p:cNvPr id="4" name="Title 3"/>
          <p:cNvSpPr>
            <a:spLocks noGrp="1"/>
          </p:cNvSpPr>
          <p:nvPr>
            <p:ph type="title"/>
          </p:nvPr>
        </p:nvSpPr>
        <p:spPr/>
        <p:txBody>
          <a:bodyPr/>
          <a:lstStyle/>
          <a:p>
            <a:r>
              <a:rPr lang="en-US" dirty="0"/>
              <a:t>Business &amp; strategy documents</a:t>
            </a:r>
          </a:p>
        </p:txBody>
      </p:sp>
      <p:sp>
        <p:nvSpPr>
          <p:cNvPr id="5" name="Text Placeholder 2">
            <a:extLst>
              <a:ext uri="{FF2B5EF4-FFF2-40B4-BE49-F238E27FC236}">
                <a16:creationId xmlns:a16="http://schemas.microsoft.com/office/drawing/2014/main" id="{BE9D3C8F-0575-4E94-AF5F-7F1653D65EB9}"/>
              </a:ext>
            </a:extLst>
          </p:cNvPr>
          <p:cNvSpPr txBox="1">
            <a:spLocks/>
          </p:cNvSpPr>
          <p:nvPr/>
        </p:nvSpPr>
        <p:spPr>
          <a:xfrm>
            <a:off x="718579" y="1478887"/>
            <a:ext cx="3590186" cy="3051881"/>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CIM &amp; Storyboard</a:t>
            </a:r>
            <a:r>
              <a:rPr lang="en-CA" sz="1600" dirty="0">
                <a:solidFill>
                  <a:schemeClr val="accent5">
                    <a:lumMod val="50000"/>
                  </a:schemeClr>
                </a:solidFill>
                <a:latin typeface="+mj-lt"/>
              </a:rPr>
              <a:t> </a:t>
            </a:r>
            <a:r>
              <a:rPr lang="en-CA" sz="1600" dirty="0">
                <a:latin typeface="+mj-lt"/>
              </a:rPr>
              <a:t>– Asks and answers many of the DD questions a buyer will have – shows strategic thinking by the management team, and provides full financial &amp; performance metrics</a:t>
            </a:r>
          </a:p>
          <a:p>
            <a:pPr marL="233363" indent="-204788" defTabSz="342900">
              <a:spcBef>
                <a:spcPts val="900"/>
              </a:spcBef>
              <a:spcAft>
                <a:spcPts val="225"/>
              </a:spcAft>
              <a:buSzPct val="100000"/>
            </a:pPr>
            <a:r>
              <a:rPr lang="en-CA" sz="1600" b="1" dirty="0">
                <a:solidFill>
                  <a:schemeClr val="accent5">
                    <a:lumMod val="50000"/>
                  </a:schemeClr>
                </a:solidFill>
                <a:latin typeface="+mj-lt"/>
              </a:rPr>
              <a:t>Business &amp; Strategic Plan(s), Operating Plan, Sales &amp; Marketing Plan(s) </a:t>
            </a:r>
            <a:r>
              <a:rPr lang="en-CA" sz="1600" dirty="0">
                <a:latin typeface="+mj-lt"/>
              </a:rPr>
              <a:t>– The more plans documented, the better.  These plans are risk management tools for the buyer</a:t>
            </a:r>
          </a:p>
          <a:p>
            <a:pPr marL="28575" indent="0" defTabSz="342900">
              <a:spcBef>
                <a:spcPts val="900"/>
              </a:spcBef>
              <a:spcAft>
                <a:spcPts val="225"/>
              </a:spcAft>
              <a:buSzPct val="100000"/>
              <a:buNone/>
            </a:pPr>
            <a:endParaRPr lang="en-CA" sz="1800" dirty="0">
              <a:latin typeface="+mn-lt"/>
            </a:endParaRPr>
          </a:p>
        </p:txBody>
      </p:sp>
      <p:sp>
        <p:nvSpPr>
          <p:cNvPr id="6" name="Text Placeholder 2">
            <a:extLst>
              <a:ext uri="{FF2B5EF4-FFF2-40B4-BE49-F238E27FC236}">
                <a16:creationId xmlns:a16="http://schemas.microsoft.com/office/drawing/2014/main" id="{A6AE5DC4-C99A-45D6-8973-BD79A794C7BC}"/>
              </a:ext>
            </a:extLst>
          </p:cNvPr>
          <p:cNvSpPr txBox="1">
            <a:spLocks/>
          </p:cNvSpPr>
          <p:nvPr/>
        </p:nvSpPr>
        <p:spPr>
          <a:xfrm>
            <a:off x="4572000" y="1560908"/>
            <a:ext cx="3491170" cy="2771008"/>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endParaRPr lang="en-CA" sz="1800" dirty="0">
              <a:latin typeface="+mn-lt"/>
            </a:endParaRPr>
          </a:p>
        </p:txBody>
      </p:sp>
      <p:sp>
        <p:nvSpPr>
          <p:cNvPr id="7" name="Text Placeholder 2">
            <a:extLst>
              <a:ext uri="{FF2B5EF4-FFF2-40B4-BE49-F238E27FC236}">
                <a16:creationId xmlns:a16="http://schemas.microsoft.com/office/drawing/2014/main" id="{12F3D55F-7D57-4A71-992E-8881F4E4592D}"/>
              </a:ext>
            </a:extLst>
          </p:cNvPr>
          <p:cNvSpPr txBox="1">
            <a:spLocks/>
          </p:cNvSpPr>
          <p:nvPr/>
        </p:nvSpPr>
        <p:spPr>
          <a:xfrm>
            <a:off x="4403446" y="1478887"/>
            <a:ext cx="3828278" cy="3218437"/>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Sales Funnel </a:t>
            </a:r>
            <a:r>
              <a:rPr lang="en-CA" sz="1600" b="1" dirty="0">
                <a:latin typeface="+mj-lt"/>
              </a:rPr>
              <a:t>– </a:t>
            </a:r>
            <a:r>
              <a:rPr lang="en-CA" sz="1600" dirty="0">
                <a:latin typeface="+mj-lt"/>
              </a:rPr>
              <a:t>Should be connected to the financial forecast, and based on demonstrable historical data (tracked for prior fiscal years)</a:t>
            </a:r>
          </a:p>
          <a:p>
            <a:pPr marL="233363" indent="-204788" defTabSz="342900">
              <a:spcBef>
                <a:spcPts val="900"/>
              </a:spcBef>
              <a:spcAft>
                <a:spcPts val="225"/>
              </a:spcAft>
              <a:buSzPct val="100000"/>
            </a:pPr>
            <a:r>
              <a:rPr lang="en-CA" sz="1600" b="1" dirty="0">
                <a:solidFill>
                  <a:schemeClr val="accent5">
                    <a:lumMod val="50000"/>
                  </a:schemeClr>
                </a:solidFill>
                <a:latin typeface="+mj-lt"/>
              </a:rPr>
              <a:t>Product Roadmap &amp; IP Strategy and Tech Stack &amp; Architecture</a:t>
            </a:r>
            <a:r>
              <a:rPr lang="en-CA" sz="1600" b="1" dirty="0">
                <a:latin typeface="+mn-lt"/>
              </a:rPr>
              <a:t> </a:t>
            </a:r>
            <a:r>
              <a:rPr lang="en-CA" sz="1600" dirty="0">
                <a:latin typeface="+mn-lt"/>
              </a:rPr>
              <a:t>– Buyers buy smaller companies to obtain leading edge technology and products.  This needs to be demonstrated – both by demos and by documentation </a:t>
            </a:r>
          </a:p>
          <a:p>
            <a:pPr marL="28575" indent="0" defTabSz="342900">
              <a:spcBef>
                <a:spcPts val="900"/>
              </a:spcBef>
              <a:spcAft>
                <a:spcPts val="225"/>
              </a:spcAft>
              <a:buSzPct val="100000"/>
              <a:buNone/>
            </a:pPr>
            <a:endParaRPr lang="en-CA" sz="1800" dirty="0">
              <a:latin typeface="+mn-lt"/>
            </a:endParaRPr>
          </a:p>
        </p:txBody>
      </p:sp>
    </p:spTree>
    <p:extLst>
      <p:ext uri="{BB962C8B-B14F-4D97-AF65-F5344CB8AC3E}">
        <p14:creationId xmlns:p14="http://schemas.microsoft.com/office/powerpoint/2010/main" val="1404339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31</a:t>
            </a:fld>
            <a:endParaRPr lang="en-US" dirty="0"/>
          </a:p>
        </p:txBody>
      </p:sp>
      <p:sp>
        <p:nvSpPr>
          <p:cNvPr id="4" name="Title 3"/>
          <p:cNvSpPr>
            <a:spLocks noGrp="1"/>
          </p:cNvSpPr>
          <p:nvPr>
            <p:ph type="title"/>
          </p:nvPr>
        </p:nvSpPr>
        <p:spPr/>
        <p:txBody>
          <a:bodyPr/>
          <a:lstStyle/>
          <a:p>
            <a:r>
              <a:rPr lang="en-US" dirty="0"/>
              <a:t>financial documents</a:t>
            </a:r>
          </a:p>
        </p:txBody>
      </p:sp>
      <p:sp>
        <p:nvSpPr>
          <p:cNvPr id="5" name="Text Placeholder 2">
            <a:extLst>
              <a:ext uri="{FF2B5EF4-FFF2-40B4-BE49-F238E27FC236}">
                <a16:creationId xmlns:a16="http://schemas.microsoft.com/office/drawing/2014/main" id="{BE9D3C8F-0575-4E94-AF5F-7F1653D65EB9}"/>
              </a:ext>
            </a:extLst>
          </p:cNvPr>
          <p:cNvSpPr txBox="1">
            <a:spLocks/>
          </p:cNvSpPr>
          <p:nvPr/>
        </p:nvSpPr>
        <p:spPr>
          <a:xfrm>
            <a:off x="590190" y="1536276"/>
            <a:ext cx="4398585" cy="2966100"/>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Historical Financial Statements </a:t>
            </a:r>
            <a:r>
              <a:rPr lang="en-CA" sz="1600" b="1" dirty="0">
                <a:latin typeface="+mj-lt"/>
              </a:rPr>
              <a:t>– </a:t>
            </a:r>
            <a:r>
              <a:rPr lang="en-CA" sz="1600" dirty="0">
                <a:latin typeface="+mj-lt"/>
              </a:rPr>
              <a:t>Past five fiscal years, audited or at least review engagement</a:t>
            </a:r>
          </a:p>
          <a:p>
            <a:pPr marL="233363" indent="-204788" defTabSz="342900">
              <a:spcBef>
                <a:spcPts val="900"/>
              </a:spcBef>
              <a:spcAft>
                <a:spcPts val="225"/>
              </a:spcAft>
              <a:buSzPct val="100000"/>
            </a:pPr>
            <a:r>
              <a:rPr lang="en-CA" sz="1600" b="1" dirty="0">
                <a:solidFill>
                  <a:schemeClr val="accent5">
                    <a:lumMod val="50000"/>
                  </a:schemeClr>
                </a:solidFill>
                <a:latin typeface="+mj-lt"/>
              </a:rPr>
              <a:t>Financial Forecast </a:t>
            </a:r>
            <a:r>
              <a:rPr lang="en-CA" sz="1600" b="1" dirty="0">
                <a:latin typeface="+mj-lt"/>
              </a:rPr>
              <a:t>– </a:t>
            </a:r>
            <a:r>
              <a:rPr lang="en-CA" sz="1600" dirty="0">
                <a:latin typeface="+mj-lt"/>
              </a:rPr>
              <a:t>Up to three models going forward for balance of current fiscal year and for at least the next two full fiscal years and up to five:</a:t>
            </a:r>
          </a:p>
          <a:p>
            <a:pPr marL="539750" lvl="1" indent="-285750" defTabSz="342900">
              <a:spcBef>
                <a:spcPts val="600"/>
              </a:spcBef>
              <a:spcAft>
                <a:spcPts val="225"/>
              </a:spcAft>
              <a:buSzPct val="100000"/>
              <a:buFont typeface="Courier New" panose="02070309020205020404" pitchFamily="49" charset="0"/>
              <a:buChar char="o"/>
            </a:pPr>
            <a:r>
              <a:rPr lang="en-CA" sz="1500" dirty="0">
                <a:latin typeface="+mj-lt"/>
              </a:rPr>
              <a:t>Operating budget (base case) </a:t>
            </a:r>
          </a:p>
          <a:p>
            <a:pPr marL="539750" lvl="1" indent="-285750" defTabSz="342900">
              <a:spcBef>
                <a:spcPts val="600"/>
              </a:spcBef>
              <a:spcAft>
                <a:spcPts val="225"/>
              </a:spcAft>
              <a:buSzPct val="100000"/>
              <a:buFont typeface="Courier New" panose="02070309020205020404" pitchFamily="49" charset="0"/>
              <a:buChar char="o"/>
            </a:pPr>
            <a:r>
              <a:rPr lang="en-CA" sz="1500" dirty="0">
                <a:latin typeface="+mj-lt"/>
              </a:rPr>
              <a:t>Break even model (if not yet break even) </a:t>
            </a:r>
          </a:p>
          <a:p>
            <a:pPr marL="539750" lvl="1" indent="-285750" defTabSz="342900">
              <a:spcBef>
                <a:spcPts val="600"/>
              </a:spcBef>
              <a:spcAft>
                <a:spcPts val="225"/>
              </a:spcAft>
              <a:buSzPct val="100000"/>
              <a:buFont typeface="Courier New" panose="02070309020205020404" pitchFamily="49" charset="0"/>
              <a:buChar char="o"/>
            </a:pPr>
            <a:r>
              <a:rPr lang="en-CA" sz="1500" dirty="0">
                <a:latin typeface="+mj-lt"/>
              </a:rPr>
              <a:t>Growth model (i.e.. model in hands of a buyer)</a:t>
            </a:r>
          </a:p>
          <a:p>
            <a:pPr marL="28575" indent="0" defTabSz="342900">
              <a:spcBef>
                <a:spcPts val="900"/>
              </a:spcBef>
              <a:spcAft>
                <a:spcPts val="225"/>
              </a:spcAft>
              <a:buSzPct val="100000"/>
              <a:buNone/>
            </a:pPr>
            <a:endParaRPr lang="en-CA" sz="1600" dirty="0">
              <a:latin typeface="+mj-lt"/>
            </a:endParaRPr>
          </a:p>
          <a:p>
            <a:pPr marL="28575" indent="0" defTabSz="342900">
              <a:spcBef>
                <a:spcPts val="900"/>
              </a:spcBef>
              <a:spcAft>
                <a:spcPts val="225"/>
              </a:spcAft>
              <a:buSzPct val="100000"/>
              <a:buNone/>
            </a:pPr>
            <a:endParaRPr lang="en-CA" sz="1800" dirty="0">
              <a:latin typeface="+mn-lt"/>
            </a:endParaRPr>
          </a:p>
        </p:txBody>
      </p:sp>
      <p:sp>
        <p:nvSpPr>
          <p:cNvPr id="6" name="Text Placeholder 2">
            <a:extLst>
              <a:ext uri="{FF2B5EF4-FFF2-40B4-BE49-F238E27FC236}">
                <a16:creationId xmlns:a16="http://schemas.microsoft.com/office/drawing/2014/main" id="{A6AE5DC4-C99A-45D6-8973-BD79A794C7BC}"/>
              </a:ext>
            </a:extLst>
          </p:cNvPr>
          <p:cNvSpPr txBox="1">
            <a:spLocks/>
          </p:cNvSpPr>
          <p:nvPr/>
        </p:nvSpPr>
        <p:spPr>
          <a:xfrm>
            <a:off x="4572000" y="1560908"/>
            <a:ext cx="3491170" cy="2771008"/>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endParaRPr lang="en-CA" sz="1800" dirty="0">
              <a:latin typeface="+mn-lt"/>
            </a:endParaRPr>
          </a:p>
        </p:txBody>
      </p:sp>
      <p:sp>
        <p:nvSpPr>
          <p:cNvPr id="7" name="Text Placeholder 2">
            <a:extLst>
              <a:ext uri="{FF2B5EF4-FFF2-40B4-BE49-F238E27FC236}">
                <a16:creationId xmlns:a16="http://schemas.microsoft.com/office/drawing/2014/main" id="{E562A205-F6F1-46EE-B8CD-6AF29B24EB38}"/>
              </a:ext>
            </a:extLst>
          </p:cNvPr>
          <p:cNvSpPr txBox="1">
            <a:spLocks/>
          </p:cNvSpPr>
          <p:nvPr/>
        </p:nvSpPr>
        <p:spPr>
          <a:xfrm>
            <a:off x="4999695" y="1536276"/>
            <a:ext cx="3311680" cy="3067406"/>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Financial &amp; Performance Metrics </a:t>
            </a:r>
            <a:r>
              <a:rPr lang="en-CA" sz="1600" dirty="0">
                <a:latin typeface="+mj-lt"/>
              </a:rPr>
              <a:t>– The metrics that are used to measure companies in your space</a:t>
            </a:r>
          </a:p>
          <a:p>
            <a:pPr marL="233363" indent="-204788" defTabSz="342900">
              <a:spcBef>
                <a:spcPts val="900"/>
              </a:spcBef>
              <a:spcAft>
                <a:spcPts val="225"/>
              </a:spcAft>
              <a:buSzPct val="100000"/>
            </a:pPr>
            <a:r>
              <a:rPr lang="en-CA" sz="1600" b="1" dirty="0">
                <a:solidFill>
                  <a:schemeClr val="accent5">
                    <a:lumMod val="50000"/>
                  </a:schemeClr>
                </a:solidFill>
                <a:latin typeface="+mj-lt"/>
              </a:rPr>
              <a:t>Management Discussion &amp; Analysis of Operating Results (MD&amp;A) </a:t>
            </a:r>
            <a:r>
              <a:rPr lang="en-CA" sz="1600" dirty="0">
                <a:latin typeface="+mj-lt"/>
              </a:rPr>
              <a:t>– An explanation of the past historical performance, and an explanation of the assumptions under each of the forecasts</a:t>
            </a:r>
          </a:p>
          <a:p>
            <a:pPr marL="28575" indent="0" defTabSz="342900">
              <a:spcBef>
                <a:spcPts val="900"/>
              </a:spcBef>
              <a:spcAft>
                <a:spcPts val="225"/>
              </a:spcAft>
              <a:buSzPct val="100000"/>
              <a:buNone/>
            </a:pPr>
            <a:endParaRPr lang="en-CA" sz="1800" dirty="0">
              <a:latin typeface="+mj-lt"/>
            </a:endParaRPr>
          </a:p>
          <a:p>
            <a:pPr marL="28575" indent="0" defTabSz="342900">
              <a:spcBef>
                <a:spcPts val="900"/>
              </a:spcBef>
              <a:spcAft>
                <a:spcPts val="225"/>
              </a:spcAft>
              <a:buSzPct val="100000"/>
              <a:buNone/>
            </a:pPr>
            <a:endParaRPr lang="en-CA" sz="1800" dirty="0">
              <a:latin typeface="+mn-lt"/>
            </a:endParaRPr>
          </a:p>
        </p:txBody>
      </p:sp>
    </p:spTree>
    <p:extLst>
      <p:ext uri="{BB962C8B-B14F-4D97-AF65-F5344CB8AC3E}">
        <p14:creationId xmlns:p14="http://schemas.microsoft.com/office/powerpoint/2010/main" val="2815278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32</a:t>
            </a:fld>
            <a:endParaRPr lang="en-US" dirty="0"/>
          </a:p>
        </p:txBody>
      </p:sp>
      <p:sp>
        <p:nvSpPr>
          <p:cNvPr id="4" name="Title 3"/>
          <p:cNvSpPr>
            <a:spLocks noGrp="1"/>
          </p:cNvSpPr>
          <p:nvPr>
            <p:ph type="title"/>
          </p:nvPr>
        </p:nvSpPr>
        <p:spPr/>
        <p:txBody>
          <a:bodyPr/>
          <a:lstStyle/>
          <a:p>
            <a:r>
              <a:rPr lang="en-US" dirty="0"/>
              <a:t>supporting documents</a:t>
            </a:r>
          </a:p>
        </p:txBody>
      </p:sp>
      <p:sp>
        <p:nvSpPr>
          <p:cNvPr id="7" name="Text Placeholder 2">
            <a:extLst>
              <a:ext uri="{FF2B5EF4-FFF2-40B4-BE49-F238E27FC236}">
                <a16:creationId xmlns:a16="http://schemas.microsoft.com/office/drawing/2014/main" id="{CAE23DC6-8BFE-4559-95EB-DDDCEBDC798B}"/>
              </a:ext>
            </a:extLst>
          </p:cNvPr>
          <p:cNvSpPr txBox="1">
            <a:spLocks/>
          </p:cNvSpPr>
          <p:nvPr/>
        </p:nvSpPr>
        <p:spPr>
          <a:xfrm>
            <a:off x="686384" y="1486962"/>
            <a:ext cx="3885616" cy="2969860"/>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Org Chart and List of Personnel </a:t>
            </a:r>
            <a:r>
              <a:rPr lang="en-CA" sz="1600" dirty="0">
                <a:latin typeface="+mj-lt"/>
              </a:rPr>
              <a:t>– People are key to tech acquisitions, full list of personnel, titles, tenure, comp packages (no-names basis)</a:t>
            </a:r>
          </a:p>
          <a:p>
            <a:pPr marL="233363" indent="-204788" defTabSz="342900">
              <a:spcBef>
                <a:spcPts val="900"/>
              </a:spcBef>
              <a:spcAft>
                <a:spcPts val="225"/>
              </a:spcAft>
              <a:buSzPct val="100000"/>
            </a:pPr>
            <a:r>
              <a:rPr lang="en-CA" sz="1600" b="1" dirty="0">
                <a:solidFill>
                  <a:schemeClr val="accent5">
                    <a:lumMod val="50000"/>
                  </a:schemeClr>
                </a:solidFill>
                <a:latin typeface="+mj-lt"/>
              </a:rPr>
              <a:t>Competitive Analysis </a:t>
            </a:r>
            <a:r>
              <a:rPr lang="en-CA" sz="1600" dirty="0">
                <a:latin typeface="+mj-lt"/>
              </a:rPr>
              <a:t>– A deep dive into both:</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What competitive threats there are, and </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Who the principal competitors are</a:t>
            </a:r>
          </a:p>
          <a:p>
            <a:pPr marL="28575" indent="0" defTabSz="342900">
              <a:spcBef>
                <a:spcPts val="900"/>
              </a:spcBef>
              <a:spcAft>
                <a:spcPts val="225"/>
              </a:spcAft>
              <a:buSzPct val="100000"/>
              <a:buNone/>
            </a:pPr>
            <a:endParaRPr lang="en-CA" sz="1800" dirty="0">
              <a:latin typeface="+mj-lt"/>
            </a:endParaRPr>
          </a:p>
          <a:p>
            <a:pPr marL="28575" indent="0" defTabSz="342900">
              <a:spcBef>
                <a:spcPts val="900"/>
              </a:spcBef>
              <a:spcAft>
                <a:spcPts val="225"/>
              </a:spcAft>
              <a:buSzPct val="100000"/>
              <a:buNone/>
            </a:pPr>
            <a:endParaRPr lang="en-CA" sz="1800" dirty="0">
              <a:latin typeface="+mn-lt"/>
            </a:endParaRPr>
          </a:p>
        </p:txBody>
      </p:sp>
      <p:sp>
        <p:nvSpPr>
          <p:cNvPr id="5" name="Text Placeholder 2">
            <a:extLst>
              <a:ext uri="{FF2B5EF4-FFF2-40B4-BE49-F238E27FC236}">
                <a16:creationId xmlns:a16="http://schemas.microsoft.com/office/drawing/2014/main" id="{B049CB9B-C990-4F54-82D5-1CE9571CD521}"/>
              </a:ext>
            </a:extLst>
          </p:cNvPr>
          <p:cNvSpPr txBox="1">
            <a:spLocks/>
          </p:cNvSpPr>
          <p:nvPr/>
        </p:nvSpPr>
        <p:spPr>
          <a:xfrm>
            <a:off x="4648784" y="1492034"/>
            <a:ext cx="3625421" cy="3073845"/>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Cap Table</a:t>
            </a:r>
            <a:r>
              <a:rPr lang="en-CA" sz="1600" b="1" dirty="0">
                <a:latin typeface="+mj-lt"/>
              </a:rPr>
              <a:t> </a:t>
            </a:r>
            <a:r>
              <a:rPr lang="en-CA" sz="1600" dirty="0">
                <a:latin typeface="+mj-lt"/>
              </a:rPr>
              <a:t>and, if applicable, </a:t>
            </a:r>
            <a:r>
              <a:rPr lang="en-CA" sz="1600" b="1" dirty="0">
                <a:solidFill>
                  <a:schemeClr val="accent5">
                    <a:lumMod val="50000"/>
                  </a:schemeClr>
                </a:solidFill>
                <a:latin typeface="+mj-lt"/>
              </a:rPr>
              <a:t>Waterfall </a:t>
            </a:r>
            <a:r>
              <a:rPr lang="en-CA" sz="1600" dirty="0">
                <a:latin typeface="+mj-lt"/>
              </a:rPr>
              <a:t>analysis – Who owns what, who gets what</a:t>
            </a:r>
          </a:p>
          <a:p>
            <a:pPr marL="233363" indent="-204788" defTabSz="342900">
              <a:spcBef>
                <a:spcPts val="900"/>
              </a:spcBef>
              <a:spcAft>
                <a:spcPts val="225"/>
              </a:spcAft>
              <a:buSzPct val="100000"/>
            </a:pPr>
            <a:r>
              <a:rPr lang="en-CA" sz="1600" b="1" dirty="0">
                <a:solidFill>
                  <a:schemeClr val="accent5">
                    <a:lumMod val="50000"/>
                  </a:schemeClr>
                </a:solidFill>
                <a:latin typeface="+mj-lt"/>
              </a:rPr>
              <a:t>Snapshot</a:t>
            </a:r>
            <a:r>
              <a:rPr lang="en-CA" sz="1600" dirty="0">
                <a:latin typeface="+mj-lt"/>
              </a:rPr>
              <a:t> (update document) – A short update document on metrics and trend lines to report on:</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Performance since the last FYE, and </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For monthly updating </a:t>
            </a:r>
          </a:p>
          <a:p>
            <a:pPr marL="233363" indent="-204788" defTabSz="342900">
              <a:spcBef>
                <a:spcPts val="900"/>
              </a:spcBef>
              <a:spcAft>
                <a:spcPts val="225"/>
              </a:spcAft>
              <a:buSzPct val="100000"/>
            </a:pPr>
            <a:endParaRPr lang="en-CA" sz="1800" dirty="0">
              <a:latin typeface="+mj-lt"/>
            </a:endParaRPr>
          </a:p>
          <a:p>
            <a:pPr marL="28575" indent="0" defTabSz="342900">
              <a:spcBef>
                <a:spcPts val="900"/>
              </a:spcBef>
              <a:spcAft>
                <a:spcPts val="225"/>
              </a:spcAft>
              <a:buSzPct val="100000"/>
              <a:buNone/>
            </a:pPr>
            <a:endParaRPr lang="en-CA" sz="1800" dirty="0">
              <a:latin typeface="+mn-lt"/>
            </a:endParaRPr>
          </a:p>
        </p:txBody>
      </p:sp>
    </p:spTree>
    <p:extLst>
      <p:ext uri="{BB962C8B-B14F-4D97-AF65-F5344CB8AC3E}">
        <p14:creationId xmlns:p14="http://schemas.microsoft.com/office/powerpoint/2010/main" val="2982163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33</a:t>
            </a:fld>
            <a:endParaRPr lang="en-US" dirty="0"/>
          </a:p>
        </p:txBody>
      </p:sp>
      <p:sp>
        <p:nvSpPr>
          <p:cNvPr id="4" name="Title 3"/>
          <p:cNvSpPr>
            <a:spLocks noGrp="1"/>
          </p:cNvSpPr>
          <p:nvPr>
            <p:ph type="title"/>
          </p:nvPr>
        </p:nvSpPr>
        <p:spPr/>
        <p:txBody>
          <a:bodyPr/>
          <a:lstStyle/>
          <a:p>
            <a:r>
              <a:rPr lang="en-US" dirty="0"/>
              <a:t>presentation documents</a:t>
            </a:r>
          </a:p>
        </p:txBody>
      </p:sp>
      <p:sp>
        <p:nvSpPr>
          <p:cNvPr id="7" name="Text Placeholder 2">
            <a:extLst>
              <a:ext uri="{FF2B5EF4-FFF2-40B4-BE49-F238E27FC236}">
                <a16:creationId xmlns:a16="http://schemas.microsoft.com/office/drawing/2014/main" id="{CAE23DC6-8BFE-4559-95EB-DDDCEBDC798B}"/>
              </a:ext>
            </a:extLst>
          </p:cNvPr>
          <p:cNvSpPr txBox="1">
            <a:spLocks/>
          </p:cNvSpPr>
          <p:nvPr/>
        </p:nvSpPr>
        <p:spPr>
          <a:xfrm>
            <a:off x="4740562" y="1479024"/>
            <a:ext cx="3539199" cy="2983703"/>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Presentation Slide Deck</a:t>
            </a:r>
            <a:r>
              <a:rPr lang="en-CA" sz="1600" b="1" dirty="0">
                <a:latin typeface="+mj-lt"/>
              </a:rPr>
              <a:t>:</a:t>
            </a:r>
            <a:endParaRPr lang="en-CA" sz="1600" dirty="0">
              <a:latin typeface="+mj-lt"/>
            </a:endParaRP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Will be used for in-person and online presentations by the CEO</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A shortened version of the CIP</a:t>
            </a:r>
          </a:p>
          <a:p>
            <a:pPr marL="314325" indent="-285750" defTabSz="342900">
              <a:spcBef>
                <a:spcPts val="900"/>
              </a:spcBef>
              <a:spcAft>
                <a:spcPts val="225"/>
              </a:spcAft>
              <a:buSzPct val="100000"/>
              <a:buFont typeface="Arial" panose="020B0604020202020204" pitchFamily="34" charset="0"/>
              <a:buChar char="•"/>
            </a:pPr>
            <a:r>
              <a:rPr lang="en-CA" sz="1600" b="1" dirty="0">
                <a:solidFill>
                  <a:schemeClr val="accent5">
                    <a:lumMod val="50000"/>
                  </a:schemeClr>
                </a:solidFill>
                <a:latin typeface="+mj-lt"/>
              </a:rPr>
              <a:t>Teaser &amp; Opportunity Summary </a:t>
            </a:r>
            <a:r>
              <a:rPr lang="en-CA" sz="1600" dirty="0">
                <a:latin typeface="+mj-lt"/>
              </a:rPr>
              <a:t>–</a:t>
            </a:r>
            <a:r>
              <a:rPr lang="en-CA" sz="1600" b="1" dirty="0">
                <a:solidFill>
                  <a:schemeClr val="accent5">
                    <a:lumMod val="50000"/>
                  </a:schemeClr>
                </a:solidFill>
                <a:latin typeface="+mj-lt"/>
              </a:rPr>
              <a:t> </a:t>
            </a:r>
            <a:r>
              <a:rPr lang="en-CA" sz="1600" dirty="0">
                <a:latin typeface="+mj-lt"/>
              </a:rPr>
              <a:t>Forms the body of the initial email sent by the sell-side investment banker to all prospects, company is anonymous</a:t>
            </a:r>
          </a:p>
          <a:p>
            <a:pPr marL="28575" indent="0" defTabSz="342900">
              <a:spcBef>
                <a:spcPts val="900"/>
              </a:spcBef>
              <a:spcAft>
                <a:spcPts val="225"/>
              </a:spcAft>
              <a:buSzPct val="100000"/>
              <a:buNone/>
            </a:pPr>
            <a:endParaRPr lang="en-CA" sz="1800" dirty="0">
              <a:latin typeface="+mn-lt"/>
            </a:endParaRPr>
          </a:p>
        </p:txBody>
      </p:sp>
      <p:sp>
        <p:nvSpPr>
          <p:cNvPr id="6" name="Text Placeholder 2">
            <a:extLst>
              <a:ext uri="{FF2B5EF4-FFF2-40B4-BE49-F238E27FC236}">
                <a16:creationId xmlns:a16="http://schemas.microsoft.com/office/drawing/2014/main" id="{B30AF5C8-25DA-484E-A87F-2B4802359584}"/>
              </a:ext>
            </a:extLst>
          </p:cNvPr>
          <p:cNvSpPr txBox="1">
            <a:spLocks/>
          </p:cNvSpPr>
          <p:nvPr/>
        </p:nvSpPr>
        <p:spPr>
          <a:xfrm>
            <a:off x="656269" y="1479024"/>
            <a:ext cx="3997507" cy="3085906"/>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Confidential Information Presentation (“CIP”)</a:t>
            </a:r>
            <a:r>
              <a:rPr lang="en-CA" sz="1600" b="1" dirty="0">
                <a:solidFill>
                  <a:schemeClr val="accent6">
                    <a:lumMod val="75000"/>
                  </a:schemeClr>
                </a:solidFill>
                <a:latin typeface="+mj-lt"/>
              </a:rPr>
              <a:t>*</a:t>
            </a:r>
            <a:r>
              <a:rPr lang="en-CA" sz="1600" b="1" dirty="0">
                <a:latin typeface="+mj-lt"/>
              </a:rPr>
              <a:t>:</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The Due Diligence deck</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Long version, captures each operational area of the business</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Includes all financial and performance metrics</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Done in place of a CIM</a:t>
            </a:r>
            <a:r>
              <a:rPr lang="en-CA" sz="1600" b="1" dirty="0">
                <a:solidFill>
                  <a:schemeClr val="accent6">
                    <a:lumMod val="75000"/>
                  </a:schemeClr>
                </a:solidFill>
              </a:rPr>
              <a:t>*</a:t>
            </a:r>
            <a:endParaRPr lang="en-CA" sz="1600" dirty="0">
              <a:latin typeface="+mj-lt"/>
            </a:endParaRPr>
          </a:p>
          <a:p>
            <a:pPr marL="28575" indent="0" defTabSz="342900">
              <a:spcBef>
                <a:spcPts val="900"/>
              </a:spcBef>
              <a:spcAft>
                <a:spcPts val="225"/>
              </a:spcAft>
              <a:buSzPct val="100000"/>
              <a:buNone/>
            </a:pPr>
            <a:endParaRPr lang="en-CA" sz="1800" dirty="0">
              <a:latin typeface="+mn-lt"/>
            </a:endParaRPr>
          </a:p>
        </p:txBody>
      </p:sp>
      <p:sp>
        <p:nvSpPr>
          <p:cNvPr id="8" name="TextBox 7">
            <a:extLst>
              <a:ext uri="{FF2B5EF4-FFF2-40B4-BE49-F238E27FC236}">
                <a16:creationId xmlns:a16="http://schemas.microsoft.com/office/drawing/2014/main" id="{005D46B1-20A8-4E34-A7DC-C93DB560E7ED}"/>
              </a:ext>
            </a:extLst>
          </p:cNvPr>
          <p:cNvSpPr txBox="1"/>
          <p:nvPr/>
        </p:nvSpPr>
        <p:spPr>
          <a:xfrm>
            <a:off x="3680420" y="4726522"/>
            <a:ext cx="5276543" cy="384721"/>
          </a:xfrm>
          <a:prstGeom prst="rect">
            <a:avLst/>
          </a:prstGeom>
          <a:noFill/>
        </p:spPr>
        <p:txBody>
          <a:bodyPr wrap="square" tIns="0" numCol="1" spcCol="228600" rtlCol="0">
            <a:spAutoFit/>
          </a:bodyPr>
          <a:lstStyle/>
          <a:p>
            <a:pPr rtl="0">
              <a:lnSpc>
                <a:spcPct val="100000"/>
              </a:lnSpc>
              <a:spcBef>
                <a:spcPts val="0"/>
              </a:spcBef>
              <a:spcAft>
                <a:spcPts val="500"/>
              </a:spcAft>
              <a:buClr>
                <a:srgbClr val="487F95"/>
              </a:buClr>
              <a:buSzPct val="90000"/>
            </a:pPr>
            <a:r>
              <a:rPr lang="en-US" sz="1200" b="1" i="0" u="none" strike="noStrike" kern="1200" baseline="0" dirty="0">
                <a:solidFill>
                  <a:schemeClr val="accent6">
                    <a:lumMod val="75000"/>
                  </a:schemeClr>
                </a:solidFill>
                <a:latin typeface="+mn-lt"/>
                <a:ea typeface="+mn-ea"/>
                <a:cs typeface="+mn-cs"/>
              </a:rPr>
              <a:t>*</a:t>
            </a:r>
            <a:r>
              <a:rPr lang="en-US" sz="1000" b="0" i="0" u="none" strike="noStrike" kern="1200" baseline="0" dirty="0">
                <a:solidFill>
                  <a:schemeClr val="accent6">
                    <a:lumMod val="75000"/>
                  </a:schemeClr>
                </a:solidFill>
                <a:latin typeface="+mn-lt"/>
                <a:ea typeface="+mn-ea"/>
                <a:cs typeface="+mn-cs"/>
              </a:rPr>
              <a:t> Some Tech Investment Bankers are moving away from the traditional Confidential Information Memorandum and using other disclosure documents (decks)  to provide the data &amp; metrics</a:t>
            </a:r>
            <a:endParaRPr lang="en-CA" sz="1000" b="0" i="0" u="none" strike="noStrike" kern="1200" baseline="0" dirty="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8112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34</a:t>
            </a:fld>
            <a:endParaRPr lang="en-US" dirty="0"/>
          </a:p>
        </p:txBody>
      </p:sp>
      <p:sp>
        <p:nvSpPr>
          <p:cNvPr id="4" name="Title 3"/>
          <p:cNvSpPr>
            <a:spLocks noGrp="1"/>
          </p:cNvSpPr>
          <p:nvPr>
            <p:ph type="title"/>
          </p:nvPr>
        </p:nvSpPr>
        <p:spPr/>
        <p:txBody>
          <a:bodyPr/>
          <a:lstStyle/>
          <a:p>
            <a:r>
              <a:rPr lang="en-US" dirty="0"/>
              <a:t>process documents</a:t>
            </a:r>
          </a:p>
        </p:txBody>
      </p:sp>
      <p:sp>
        <p:nvSpPr>
          <p:cNvPr id="7" name="Text Placeholder 2">
            <a:extLst>
              <a:ext uri="{FF2B5EF4-FFF2-40B4-BE49-F238E27FC236}">
                <a16:creationId xmlns:a16="http://schemas.microsoft.com/office/drawing/2014/main" id="{CAE23DC6-8BFE-4559-95EB-DDDCEBDC798B}"/>
              </a:ext>
            </a:extLst>
          </p:cNvPr>
          <p:cNvSpPr txBox="1">
            <a:spLocks/>
          </p:cNvSpPr>
          <p:nvPr/>
        </p:nvSpPr>
        <p:spPr>
          <a:xfrm>
            <a:off x="636913" y="1379023"/>
            <a:ext cx="4139161" cy="3085906"/>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Data Room &amp; Data Room Index</a:t>
            </a:r>
            <a:r>
              <a:rPr lang="en-CA" sz="1600" dirty="0">
                <a:latin typeface="+mj-lt"/>
              </a:rPr>
              <a:t>:</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Data Room includes every material document in the history of the company, plus</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All the core documents prepared for marketing the company</a:t>
            </a:r>
          </a:p>
          <a:p>
            <a:pPr marL="539750" lvl="1" indent="-285750" defTabSz="342900">
              <a:spcBef>
                <a:spcPts val="900"/>
              </a:spcBef>
              <a:spcAft>
                <a:spcPts val="225"/>
              </a:spcAft>
              <a:buSzPct val="100000"/>
              <a:buFont typeface="Courier New" panose="02070309020205020404" pitchFamily="49" charset="0"/>
              <a:buChar char="o"/>
            </a:pPr>
            <a:r>
              <a:rPr lang="en-CA" sz="1600" dirty="0">
                <a:latin typeface="+mj-lt"/>
              </a:rPr>
              <a:t>This is </a:t>
            </a:r>
            <a:r>
              <a:rPr lang="en-CA" sz="1600" b="1" i="1" dirty="0">
                <a:latin typeface="+mj-lt"/>
              </a:rPr>
              <a:t>not just an admin task</a:t>
            </a:r>
            <a:r>
              <a:rPr lang="en-CA" sz="1600" dirty="0">
                <a:latin typeface="+mj-lt"/>
              </a:rPr>
              <a:t>, it will influence valuation</a:t>
            </a:r>
          </a:p>
          <a:p>
            <a:pPr marL="539750" lvl="1" indent="-285750" defTabSz="342900">
              <a:spcBef>
                <a:spcPts val="900"/>
              </a:spcBef>
              <a:spcAft>
                <a:spcPts val="225"/>
              </a:spcAft>
              <a:buSzPct val="100000"/>
              <a:buFont typeface="Courier New" panose="02070309020205020404" pitchFamily="49" charset="0"/>
              <a:buChar char="o"/>
            </a:pPr>
            <a:r>
              <a:rPr lang="en-CA" sz="1600" b="1" dirty="0">
                <a:latin typeface="+mj-lt"/>
              </a:rPr>
              <a:t>Start this well before you intend to sell</a:t>
            </a:r>
            <a:endParaRPr lang="en-CA" sz="1600" b="1" dirty="0">
              <a:latin typeface="+mn-lt"/>
            </a:endParaRPr>
          </a:p>
        </p:txBody>
      </p:sp>
      <p:sp>
        <p:nvSpPr>
          <p:cNvPr id="9" name="Text Placeholder 2">
            <a:extLst>
              <a:ext uri="{FF2B5EF4-FFF2-40B4-BE49-F238E27FC236}">
                <a16:creationId xmlns:a16="http://schemas.microsoft.com/office/drawing/2014/main" id="{C405E94D-85B3-4FBE-9A19-0B6AD02F46E0}"/>
              </a:ext>
            </a:extLst>
          </p:cNvPr>
          <p:cNvSpPr txBox="1">
            <a:spLocks/>
          </p:cNvSpPr>
          <p:nvPr/>
        </p:nvSpPr>
        <p:spPr>
          <a:xfrm>
            <a:off x="4684642" y="1536472"/>
            <a:ext cx="3491170" cy="2771008"/>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 indent="0" defTabSz="342900">
              <a:spcBef>
                <a:spcPts val="900"/>
              </a:spcBef>
              <a:spcAft>
                <a:spcPts val="225"/>
              </a:spcAft>
              <a:buSzPct val="100000"/>
              <a:buNone/>
            </a:pPr>
            <a:endParaRPr lang="en-CA" sz="1800" dirty="0">
              <a:latin typeface="+mn-lt"/>
            </a:endParaRPr>
          </a:p>
        </p:txBody>
      </p:sp>
      <p:sp>
        <p:nvSpPr>
          <p:cNvPr id="6" name="Text Placeholder 2">
            <a:extLst>
              <a:ext uri="{FF2B5EF4-FFF2-40B4-BE49-F238E27FC236}">
                <a16:creationId xmlns:a16="http://schemas.microsoft.com/office/drawing/2014/main" id="{F32D8D01-A9A0-43DC-A518-71E522EF48B6}"/>
              </a:ext>
            </a:extLst>
          </p:cNvPr>
          <p:cNvSpPr txBox="1">
            <a:spLocks/>
          </p:cNvSpPr>
          <p:nvPr/>
        </p:nvSpPr>
        <p:spPr>
          <a:xfrm>
            <a:off x="4962547" y="1379022"/>
            <a:ext cx="3641126" cy="3237801"/>
          </a:xfrm>
          <a:prstGeom prst="rect">
            <a:avLst/>
          </a:prstGeom>
        </p:spPr>
        <p:txBody>
          <a:bodyPr numCol="1"/>
          <a:lstStyle>
            <a:lvl1pPr marL="2317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1pPr>
            <a:lvl2pPr marL="4572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2pPr>
            <a:lvl3pPr marL="6889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3pPr>
            <a:lvl4pPr marL="914400" indent="-22542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4pPr>
            <a:lvl5pPr marL="1146175" indent="-231775" algn="l" defTabSz="457200" rtl="0" eaLnBrk="1" latinLnBrk="0" hangingPunct="1">
              <a:lnSpc>
                <a:spcPct val="100000"/>
              </a:lnSpc>
              <a:spcBef>
                <a:spcPts val="0"/>
              </a:spcBef>
              <a:buFont typeface="Arial"/>
              <a:buChar char="•"/>
              <a:defRPr sz="200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04788" defTabSz="342900">
              <a:spcBef>
                <a:spcPts val="900"/>
              </a:spcBef>
              <a:spcAft>
                <a:spcPts val="225"/>
              </a:spcAft>
              <a:buSzPct val="100000"/>
            </a:pPr>
            <a:r>
              <a:rPr lang="en-CA" sz="1600" b="1" dirty="0">
                <a:solidFill>
                  <a:schemeClr val="accent5">
                    <a:lumMod val="50000"/>
                  </a:schemeClr>
                </a:solidFill>
                <a:latin typeface="+mj-lt"/>
              </a:rPr>
              <a:t>NDA</a:t>
            </a:r>
            <a:r>
              <a:rPr lang="en-CA" sz="1600" dirty="0">
                <a:latin typeface="+mj-lt"/>
              </a:rPr>
              <a:t> – To protect yourself during the process, this version is more comprehensive than a standard commercial one</a:t>
            </a:r>
          </a:p>
          <a:p>
            <a:pPr marL="233363" indent="-204788" defTabSz="342900">
              <a:spcBef>
                <a:spcPts val="900"/>
              </a:spcBef>
              <a:spcAft>
                <a:spcPts val="225"/>
              </a:spcAft>
              <a:buSzPct val="100000"/>
            </a:pPr>
            <a:r>
              <a:rPr lang="en-CA" sz="1600" b="1" dirty="0">
                <a:solidFill>
                  <a:schemeClr val="accent5">
                    <a:lumMod val="50000"/>
                  </a:schemeClr>
                </a:solidFill>
                <a:latin typeface="+mj-lt"/>
              </a:rPr>
              <a:t>Deal Process Summary</a:t>
            </a:r>
            <a:r>
              <a:rPr lang="en-CA" sz="1600" dirty="0">
                <a:latin typeface="+mj-lt"/>
              </a:rPr>
              <a:t> </a:t>
            </a:r>
            <a:r>
              <a:rPr lang="en-CA" sz="1600" b="1" dirty="0">
                <a:solidFill>
                  <a:schemeClr val="accent5">
                    <a:lumMod val="50000"/>
                  </a:schemeClr>
                </a:solidFill>
                <a:latin typeface="+mj-lt"/>
              </a:rPr>
              <a:t>&amp; LOI Guide </a:t>
            </a:r>
            <a:r>
              <a:rPr lang="en-CA" sz="1600" dirty="0">
                <a:latin typeface="+mj-lt"/>
              </a:rPr>
              <a:t>– To tell buyers how the process will run</a:t>
            </a:r>
          </a:p>
          <a:p>
            <a:pPr marL="233363" indent="-204788" defTabSz="342900">
              <a:spcBef>
                <a:spcPts val="900"/>
              </a:spcBef>
              <a:spcAft>
                <a:spcPts val="225"/>
              </a:spcAft>
              <a:buSzPct val="100000"/>
            </a:pPr>
            <a:r>
              <a:rPr lang="en-CA" sz="1600" b="1" dirty="0">
                <a:solidFill>
                  <a:schemeClr val="accent5">
                    <a:lumMod val="50000"/>
                  </a:schemeClr>
                </a:solidFill>
                <a:latin typeface="+mj-lt"/>
              </a:rPr>
              <a:t>Prospect List </a:t>
            </a:r>
            <a:r>
              <a:rPr lang="en-CA" sz="1600" dirty="0">
                <a:latin typeface="+mj-lt"/>
              </a:rPr>
              <a:t>– Sliced and diced to segment all prospects</a:t>
            </a:r>
          </a:p>
          <a:p>
            <a:pPr marL="233363" indent="-204788" defTabSz="342900">
              <a:spcBef>
                <a:spcPts val="900"/>
              </a:spcBef>
              <a:spcAft>
                <a:spcPts val="225"/>
              </a:spcAft>
              <a:buSzPct val="100000"/>
            </a:pPr>
            <a:r>
              <a:rPr lang="en-CA" sz="1600" b="1" dirty="0">
                <a:solidFill>
                  <a:schemeClr val="accent5">
                    <a:lumMod val="50000"/>
                  </a:schemeClr>
                </a:solidFill>
                <a:latin typeface="+mj-lt"/>
              </a:rPr>
              <a:t>Key Prospect Profiles </a:t>
            </a:r>
            <a:r>
              <a:rPr lang="en-CA" sz="1600" dirty="0">
                <a:latin typeface="+mj-lt"/>
              </a:rPr>
              <a:t>– For key prospects, to tailor pitch</a:t>
            </a:r>
          </a:p>
          <a:p>
            <a:pPr marL="233363" indent="-204788" defTabSz="342900">
              <a:spcBef>
                <a:spcPts val="900"/>
              </a:spcBef>
              <a:spcAft>
                <a:spcPts val="225"/>
              </a:spcAft>
              <a:buSzPct val="100000"/>
            </a:pPr>
            <a:endParaRPr lang="en-CA" sz="1800" dirty="0">
              <a:latin typeface="+mj-lt"/>
            </a:endParaRPr>
          </a:p>
          <a:p>
            <a:pPr marL="28575" indent="0" defTabSz="342900">
              <a:spcBef>
                <a:spcPts val="900"/>
              </a:spcBef>
              <a:spcAft>
                <a:spcPts val="225"/>
              </a:spcAft>
              <a:buSzPct val="100000"/>
              <a:buNone/>
            </a:pPr>
            <a:endParaRPr lang="en-CA" sz="1800" dirty="0">
              <a:latin typeface="+mn-lt"/>
            </a:endParaRPr>
          </a:p>
        </p:txBody>
      </p:sp>
    </p:spTree>
    <p:extLst>
      <p:ext uri="{BB962C8B-B14F-4D97-AF65-F5344CB8AC3E}">
        <p14:creationId xmlns:p14="http://schemas.microsoft.com/office/powerpoint/2010/main" val="273031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1" y="1884219"/>
            <a:ext cx="5559136" cy="1139537"/>
          </a:xfrm>
        </p:spPr>
        <p:txBody>
          <a:bodyPr/>
          <a:lstStyle/>
          <a:p>
            <a:br>
              <a:rPr lang="en-US" sz="3600" dirty="0"/>
            </a:br>
            <a:r>
              <a:rPr lang="en-US" sz="3600" dirty="0"/>
              <a:t>break - 10 minutes</a:t>
            </a:r>
          </a:p>
        </p:txBody>
      </p:sp>
    </p:spTree>
    <p:extLst>
      <p:ext uri="{BB962C8B-B14F-4D97-AF65-F5344CB8AC3E}">
        <p14:creationId xmlns:p14="http://schemas.microsoft.com/office/powerpoint/2010/main" val="249874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2275284"/>
            <a:ext cx="5020895" cy="1037338"/>
          </a:xfrm>
        </p:spPr>
        <p:txBody>
          <a:bodyPr/>
          <a:lstStyle/>
          <a:p>
            <a:r>
              <a:rPr lang="en-US" sz="3200" dirty="0"/>
              <a:t>STEP 4 – go to market</a:t>
            </a:r>
            <a:endParaRPr lang="en-US" dirty="0"/>
          </a:p>
        </p:txBody>
      </p:sp>
    </p:spTree>
    <p:extLst>
      <p:ext uri="{BB962C8B-B14F-4D97-AF65-F5344CB8AC3E}">
        <p14:creationId xmlns:p14="http://schemas.microsoft.com/office/powerpoint/2010/main" val="592189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37</a:t>
            </a:fld>
            <a:endParaRPr lang="en-US" dirty="0"/>
          </a:p>
        </p:txBody>
      </p:sp>
      <p:sp>
        <p:nvSpPr>
          <p:cNvPr id="4" name="Title 3"/>
          <p:cNvSpPr>
            <a:spLocks noGrp="1"/>
          </p:cNvSpPr>
          <p:nvPr>
            <p:ph type="title"/>
          </p:nvPr>
        </p:nvSpPr>
        <p:spPr>
          <a:xfrm>
            <a:off x="457199" y="416978"/>
            <a:ext cx="8443349" cy="712986"/>
          </a:xfrm>
        </p:spPr>
        <p:txBody>
          <a:bodyPr/>
          <a:lstStyle/>
          <a:p>
            <a:r>
              <a:rPr lang="en-US" dirty="0"/>
              <a:t>Step 4:  When to go market</a:t>
            </a:r>
          </a:p>
        </p:txBody>
      </p:sp>
      <p:sp>
        <p:nvSpPr>
          <p:cNvPr id="7" name="Text Placeholder 2">
            <a:extLst>
              <a:ext uri="{FF2B5EF4-FFF2-40B4-BE49-F238E27FC236}">
                <a16:creationId xmlns:a16="http://schemas.microsoft.com/office/drawing/2014/main" id="{C8D4D7B5-A09E-40F6-9207-1621A193AE74}"/>
              </a:ext>
            </a:extLst>
          </p:cNvPr>
          <p:cNvSpPr txBox="1">
            <a:spLocks/>
          </p:cNvSpPr>
          <p:nvPr/>
        </p:nvSpPr>
        <p:spPr>
          <a:xfrm>
            <a:off x="864341" y="1495465"/>
            <a:ext cx="7415317" cy="3035303"/>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3088" indent="-287338">
              <a:buSzPct val="100000"/>
              <a:buFont typeface="Arial" panose="020B0604020202020204" pitchFamily="34" charset="0"/>
              <a:buChar char="•"/>
            </a:pPr>
            <a:r>
              <a:rPr lang="en-US" sz="1600" dirty="0">
                <a:latin typeface="Calibri" pitchFamily="34" charset="0"/>
                <a:cs typeface="Calibri" pitchFamily="34" charset="0"/>
              </a:rPr>
              <a:t>Ideally, after you have implemented an </a:t>
            </a:r>
            <a:r>
              <a:rPr lang="en-US" sz="1600" b="1" dirty="0">
                <a:latin typeface="Calibri" pitchFamily="34" charset="0"/>
                <a:cs typeface="Calibri" pitchFamily="34" charset="0"/>
              </a:rPr>
              <a:t>Exit Plan</a:t>
            </a:r>
            <a:r>
              <a:rPr lang="en-US" sz="1600" dirty="0">
                <a:latin typeface="Calibri" pitchFamily="34" charset="0"/>
                <a:cs typeface="Calibri" pitchFamily="34" charset="0"/>
              </a:rPr>
              <a:t> and timed your sale to be strategic, by way of a deliberate, organized, managed process</a:t>
            </a:r>
          </a:p>
          <a:p>
            <a:pPr marL="573088" indent="-287338">
              <a:buSzPct val="100000"/>
              <a:buFont typeface="Arial" panose="020B0604020202020204" pitchFamily="34" charset="0"/>
              <a:buChar char="•"/>
            </a:pPr>
            <a:r>
              <a:rPr lang="en-US" sz="1600" b="1" i="1" dirty="0">
                <a:latin typeface="Calibri" pitchFamily="34" charset="0"/>
                <a:cs typeface="Calibri" pitchFamily="34" charset="0"/>
              </a:rPr>
              <a:t>But</a:t>
            </a:r>
            <a:r>
              <a:rPr lang="en-US" sz="1600" dirty="0">
                <a:latin typeface="Calibri" pitchFamily="34" charset="0"/>
                <a:cs typeface="Calibri" pitchFamily="34" charset="0"/>
              </a:rPr>
              <a:t>, companies also sell before they expect or plan to:</a:t>
            </a:r>
          </a:p>
          <a:p>
            <a:pPr marL="1133158" lvl="1" indent="-287338">
              <a:spcBef>
                <a:spcPts val="600"/>
              </a:spcBef>
              <a:buSzPct val="100000"/>
              <a:buFont typeface="Courier New" panose="02070309020205020404" pitchFamily="49" charset="0"/>
              <a:buChar char="o"/>
            </a:pPr>
            <a:r>
              <a:rPr lang="en-US" sz="1600" dirty="0">
                <a:latin typeface="Calibri" pitchFamily="34" charset="0"/>
                <a:cs typeface="Calibri" pitchFamily="34" charset="0"/>
              </a:rPr>
              <a:t>A consolidation starts happening in your space and you need to move or be left at the altar without a partner</a:t>
            </a:r>
          </a:p>
          <a:p>
            <a:pPr marL="1133158" lvl="1" indent="-287338">
              <a:spcBef>
                <a:spcPts val="600"/>
              </a:spcBef>
              <a:buSzPct val="100000"/>
              <a:buFont typeface="Courier New" panose="02070309020205020404" pitchFamily="49" charset="0"/>
              <a:buChar char="o"/>
            </a:pPr>
            <a:r>
              <a:rPr lang="en-US" sz="1600" dirty="0">
                <a:latin typeface="Calibri" pitchFamily="34" charset="0"/>
                <a:cs typeface="Calibri" pitchFamily="34" charset="0"/>
              </a:rPr>
              <a:t>A significant customer or partner approaches you and advises either they are going to buy you, or go in a different direction</a:t>
            </a:r>
          </a:p>
          <a:p>
            <a:pPr marL="1133158" lvl="1" indent="-287338">
              <a:spcBef>
                <a:spcPts val="600"/>
              </a:spcBef>
              <a:buSzPct val="100000"/>
              <a:buFont typeface="Courier New" panose="02070309020205020404" pitchFamily="49" charset="0"/>
              <a:buChar char="o"/>
            </a:pPr>
            <a:r>
              <a:rPr lang="en-US" sz="1600" dirty="0">
                <a:latin typeface="Calibri" pitchFamily="34" charset="0"/>
                <a:cs typeface="Calibri" pitchFamily="34" charset="0"/>
              </a:rPr>
              <a:t>You receive an unsolicited in-bound that warrants early consideration</a:t>
            </a:r>
          </a:p>
          <a:p>
            <a:pPr marL="1133158" lvl="1" indent="-287338">
              <a:spcBef>
                <a:spcPts val="600"/>
              </a:spcBef>
              <a:buSzPct val="100000"/>
              <a:buFont typeface="Courier New" panose="02070309020205020404" pitchFamily="49" charset="0"/>
              <a:buChar char="o"/>
            </a:pPr>
            <a:r>
              <a:rPr lang="en-US" sz="1600" b="1" dirty="0">
                <a:latin typeface="Calibri" pitchFamily="34" charset="0"/>
                <a:cs typeface="Calibri" pitchFamily="34" charset="0"/>
              </a:rPr>
              <a:t>In each of these instances you need to be ready or risk a poor outcome</a:t>
            </a:r>
          </a:p>
          <a:p>
            <a:pPr marL="1133158" lvl="1" indent="-287338">
              <a:spcBef>
                <a:spcPts val="600"/>
              </a:spcBef>
              <a:buSzPct val="100000"/>
              <a:buFont typeface="Courier New" panose="02070309020205020404" pitchFamily="49" charset="0"/>
              <a:buChar char="o"/>
            </a:pPr>
            <a:endParaRPr lang="en-US" sz="1600" dirty="0">
              <a:latin typeface="Calibri" pitchFamily="34" charset="0"/>
              <a:cs typeface="Calibri" pitchFamily="34" charset="0"/>
            </a:endParaRPr>
          </a:p>
          <a:p>
            <a:pPr marL="1133158" lvl="1" indent="-287338">
              <a:buSzPct val="100000"/>
              <a:buFont typeface="Courier New" panose="02070309020205020404" pitchFamily="49" charset="0"/>
              <a:buChar char="o"/>
            </a:pPr>
            <a:endParaRPr lang="en-US" sz="1600" dirty="0">
              <a:latin typeface="Calibri" pitchFamily="34" charset="0"/>
              <a:cs typeface="Calibri" pitchFamily="34" charset="0"/>
            </a:endParaRPr>
          </a:p>
          <a:p>
            <a:pPr marL="511175" indent="-341313">
              <a:buSzPct val="100000"/>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1550808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38</a:t>
            </a:fld>
            <a:endParaRPr lang="en-US" dirty="0"/>
          </a:p>
        </p:txBody>
      </p:sp>
      <p:sp>
        <p:nvSpPr>
          <p:cNvPr id="4" name="Title 3"/>
          <p:cNvSpPr>
            <a:spLocks noGrp="1"/>
          </p:cNvSpPr>
          <p:nvPr>
            <p:ph type="title"/>
          </p:nvPr>
        </p:nvSpPr>
        <p:spPr/>
        <p:txBody>
          <a:bodyPr/>
          <a:lstStyle/>
          <a:p>
            <a:r>
              <a:rPr lang="en-US" dirty="0"/>
              <a:t>the exit plan</a:t>
            </a:r>
          </a:p>
        </p:txBody>
      </p:sp>
      <p:sp>
        <p:nvSpPr>
          <p:cNvPr id="5" name="Content Placeholder 2"/>
          <p:cNvSpPr txBox="1">
            <a:spLocks/>
          </p:cNvSpPr>
          <p:nvPr/>
        </p:nvSpPr>
        <p:spPr>
          <a:xfrm>
            <a:off x="1262153" y="1437013"/>
            <a:ext cx="6619693" cy="302110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Clr>
                <a:srgbClr val="487F95"/>
              </a:buClr>
              <a:buNone/>
            </a:pPr>
            <a:r>
              <a:rPr lang="en-US" sz="2000" dirty="0">
                <a:solidFill>
                  <a:schemeClr val="accent5">
                    <a:lumMod val="50000"/>
                  </a:schemeClr>
                </a:solidFill>
                <a:latin typeface="Calibri" pitchFamily="34" charset="0"/>
                <a:cs typeface="Calibri" pitchFamily="34" charset="0"/>
              </a:rPr>
              <a:t>Key steps/points to keep in mind:</a:t>
            </a:r>
          </a:p>
          <a:p>
            <a:pPr>
              <a:spcBef>
                <a:spcPts val="1200"/>
              </a:spcBef>
              <a:buClr>
                <a:srgbClr val="487F95"/>
              </a:buClr>
              <a:buFont typeface="+mj-lt"/>
              <a:buAutoNum type="arabicPeriod"/>
            </a:pPr>
            <a:r>
              <a:rPr lang="en-US" sz="1600" dirty="0">
                <a:latin typeface="Calibri" pitchFamily="34" charset="0"/>
                <a:cs typeface="Calibri" pitchFamily="34" charset="0"/>
              </a:rPr>
              <a:t>Determine the types of potential buyers and their value drivers</a:t>
            </a:r>
          </a:p>
          <a:p>
            <a:pPr>
              <a:spcBef>
                <a:spcPts val="1200"/>
              </a:spcBef>
              <a:buClr>
                <a:srgbClr val="487F95"/>
              </a:buClr>
              <a:buFont typeface="+mj-lt"/>
              <a:buAutoNum type="arabicPeriod"/>
            </a:pPr>
            <a:r>
              <a:rPr lang="en-US" sz="1600" dirty="0">
                <a:latin typeface="Calibri" pitchFamily="34" charset="0"/>
                <a:cs typeface="Calibri" pitchFamily="34" charset="0"/>
              </a:rPr>
              <a:t>Identify and build the prospect list, segment it by type of buyers </a:t>
            </a:r>
          </a:p>
          <a:p>
            <a:pPr>
              <a:spcBef>
                <a:spcPts val="1200"/>
              </a:spcBef>
              <a:buClr>
                <a:srgbClr val="487F95"/>
              </a:buClr>
              <a:buFont typeface="+mj-lt"/>
              <a:buAutoNum type="arabicPeriod"/>
            </a:pPr>
            <a:r>
              <a:rPr lang="en-US" sz="1600" dirty="0">
                <a:latin typeface="Calibri" pitchFamily="34" charset="0"/>
                <a:cs typeface="Calibri" pitchFamily="34" charset="0"/>
              </a:rPr>
              <a:t>Prioritize the prospects and profile the leading contenders</a:t>
            </a:r>
          </a:p>
          <a:p>
            <a:pPr>
              <a:spcBef>
                <a:spcPts val="1200"/>
              </a:spcBef>
              <a:buClr>
                <a:srgbClr val="487F95"/>
              </a:buClr>
              <a:buFont typeface="+mj-lt"/>
              <a:buAutoNum type="arabicPeriod"/>
            </a:pPr>
            <a:r>
              <a:rPr lang="en-US" sz="1600" dirty="0">
                <a:latin typeface="Calibri" pitchFamily="34" charset="0"/>
                <a:cs typeface="Calibri" pitchFamily="34" charset="0"/>
              </a:rPr>
              <a:t>Build valuation propositions and models specific to particular prospects</a:t>
            </a:r>
          </a:p>
          <a:p>
            <a:pPr>
              <a:spcBef>
                <a:spcPts val="1200"/>
              </a:spcBef>
              <a:buClr>
                <a:srgbClr val="487F95"/>
              </a:buClr>
              <a:buFont typeface="+mj-lt"/>
              <a:buAutoNum type="arabicPeriod"/>
            </a:pPr>
            <a:r>
              <a:rPr lang="en-US" sz="1600" dirty="0">
                <a:latin typeface="Calibri" pitchFamily="34" charset="0"/>
                <a:cs typeface="Calibri" pitchFamily="34" charset="0"/>
              </a:rPr>
              <a:t>Develop and implement a plan to approach the prospects</a:t>
            </a:r>
          </a:p>
          <a:p>
            <a:pPr>
              <a:spcBef>
                <a:spcPts val="1200"/>
              </a:spcBef>
              <a:buClr>
                <a:srgbClr val="487F95"/>
              </a:buClr>
              <a:buFont typeface="+mj-lt"/>
              <a:buAutoNum type="arabicPeriod"/>
            </a:pPr>
            <a:r>
              <a:rPr lang="en-US" sz="1600" b="1" dirty="0">
                <a:latin typeface="Calibri" pitchFamily="34" charset="0"/>
                <a:cs typeface="Calibri" pitchFamily="34" charset="0"/>
              </a:rPr>
              <a:t>Make sure to move along prospects in real time, concurrently</a:t>
            </a:r>
          </a:p>
          <a:p>
            <a:endParaRPr lang="en-US" sz="2100" dirty="0">
              <a:latin typeface="Calibri" pitchFamily="34" charset="0"/>
              <a:cs typeface="Calibri" pitchFamily="34" charset="0"/>
            </a:endParaRPr>
          </a:p>
          <a:p>
            <a:endParaRPr lang="en-US" sz="2200" dirty="0">
              <a:latin typeface="Calibri" pitchFamily="34" charset="0"/>
              <a:cs typeface="Calibri" pitchFamily="34" charset="0"/>
            </a:endParaRPr>
          </a:p>
        </p:txBody>
      </p:sp>
    </p:spTree>
    <p:extLst>
      <p:ext uri="{BB962C8B-B14F-4D97-AF65-F5344CB8AC3E}">
        <p14:creationId xmlns:p14="http://schemas.microsoft.com/office/powerpoint/2010/main" val="4122077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39</a:t>
            </a:fld>
            <a:endParaRPr lang="en-US" dirty="0"/>
          </a:p>
        </p:txBody>
      </p:sp>
      <p:sp>
        <p:nvSpPr>
          <p:cNvPr id="4" name="Title 3"/>
          <p:cNvSpPr>
            <a:spLocks noGrp="1"/>
          </p:cNvSpPr>
          <p:nvPr>
            <p:ph type="title"/>
          </p:nvPr>
        </p:nvSpPr>
        <p:spPr/>
        <p:txBody>
          <a:bodyPr/>
          <a:lstStyle/>
          <a:p>
            <a:r>
              <a:rPr lang="en-US" dirty="0"/>
              <a:t>Deal process</a:t>
            </a:r>
          </a:p>
        </p:txBody>
      </p:sp>
      <p:sp>
        <p:nvSpPr>
          <p:cNvPr id="5" name="Content Placeholder 2"/>
          <p:cNvSpPr txBox="1">
            <a:spLocks/>
          </p:cNvSpPr>
          <p:nvPr/>
        </p:nvSpPr>
        <p:spPr>
          <a:xfrm>
            <a:off x="687659" y="1574802"/>
            <a:ext cx="4954859" cy="295596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487F95"/>
              </a:buClr>
            </a:pPr>
            <a:r>
              <a:rPr lang="en-US" sz="1600" dirty="0"/>
              <a:t>Outline for prospects your “</a:t>
            </a:r>
            <a:r>
              <a:rPr lang="en-US" sz="1600" b="1" i="1" dirty="0"/>
              <a:t>Deal Process</a:t>
            </a:r>
            <a:r>
              <a:rPr lang="en-US" sz="1600" dirty="0"/>
              <a:t>”</a:t>
            </a:r>
          </a:p>
          <a:p>
            <a:pPr>
              <a:spcBef>
                <a:spcPts val="1200"/>
              </a:spcBef>
              <a:buClr>
                <a:srgbClr val="487F95"/>
              </a:buClr>
            </a:pPr>
            <a:r>
              <a:rPr lang="en-US" sz="1600" dirty="0"/>
              <a:t>This should be in writing – provided to prospects - and should address:</a:t>
            </a:r>
          </a:p>
          <a:p>
            <a:pPr lvl="1">
              <a:spcBef>
                <a:spcPts val="1200"/>
              </a:spcBef>
              <a:buClr>
                <a:srgbClr val="487F95"/>
              </a:buClr>
              <a:buFont typeface="Courier New" panose="02070309020205020404" pitchFamily="49" charset="0"/>
              <a:buChar char="o"/>
            </a:pPr>
            <a:r>
              <a:rPr lang="en-US" sz="1500" dirty="0"/>
              <a:t>Timing – fixed timeline or other?</a:t>
            </a:r>
          </a:p>
          <a:p>
            <a:pPr lvl="1">
              <a:spcBef>
                <a:spcPts val="1200"/>
              </a:spcBef>
              <a:buClr>
                <a:srgbClr val="487F95"/>
              </a:buClr>
              <a:buFont typeface="Courier New" panose="02070309020205020404" pitchFamily="49" charset="0"/>
              <a:buChar char="o"/>
            </a:pPr>
            <a:r>
              <a:rPr lang="en-US" sz="1500" dirty="0"/>
              <a:t>Access to the Data Room – what, when?</a:t>
            </a:r>
          </a:p>
          <a:p>
            <a:pPr lvl="1">
              <a:spcBef>
                <a:spcPts val="1200"/>
              </a:spcBef>
              <a:buClr>
                <a:srgbClr val="487F95"/>
              </a:buClr>
              <a:buFont typeface="Courier New" panose="02070309020205020404" pitchFamily="49" charset="0"/>
              <a:buChar char="o"/>
            </a:pPr>
            <a:r>
              <a:rPr lang="en-US" sz="1500" dirty="0"/>
              <a:t>Expectations – of engagement and possibly valuation</a:t>
            </a:r>
          </a:p>
          <a:p>
            <a:pPr lvl="1">
              <a:spcBef>
                <a:spcPts val="1200"/>
              </a:spcBef>
              <a:buClr>
                <a:srgbClr val="487F95"/>
              </a:buClr>
              <a:buFont typeface="Courier New" panose="02070309020205020404" pitchFamily="49" charset="0"/>
              <a:buChar char="o"/>
            </a:pPr>
            <a:r>
              <a:rPr lang="en-US" sz="1500" dirty="0"/>
              <a:t>Form of Offer you wish to see – “fully baked” Letter of Intent (“LOI”) </a:t>
            </a:r>
          </a:p>
          <a:p>
            <a:pPr marL="457200" lvl="1" indent="0">
              <a:spcBef>
                <a:spcPts val="1200"/>
              </a:spcBef>
              <a:buClr>
                <a:srgbClr val="487F95"/>
              </a:buClr>
              <a:buNone/>
            </a:pPr>
            <a:endParaRPr lang="en-US" sz="1600" dirty="0"/>
          </a:p>
          <a:p>
            <a:pPr marL="0" indent="0">
              <a:spcBef>
                <a:spcPts val="1200"/>
              </a:spcBef>
              <a:buClr>
                <a:srgbClr val="487F95"/>
              </a:buClr>
              <a:buNone/>
            </a:pPr>
            <a:endParaRPr lang="en-US" sz="1600" dirty="0"/>
          </a:p>
        </p:txBody>
      </p:sp>
      <p:sp>
        <p:nvSpPr>
          <p:cNvPr id="8" name="Text Placeholder 4">
            <a:extLst>
              <a:ext uri="{FF2B5EF4-FFF2-40B4-BE49-F238E27FC236}">
                <a16:creationId xmlns:a16="http://schemas.microsoft.com/office/drawing/2014/main" id="{FF48C0C8-405A-4B70-BDBB-2B25D2B22A9A}"/>
              </a:ext>
            </a:extLst>
          </p:cNvPr>
          <p:cNvSpPr txBox="1">
            <a:spLocks/>
          </p:cNvSpPr>
          <p:nvPr/>
        </p:nvSpPr>
        <p:spPr>
          <a:xfrm>
            <a:off x="5530373" y="1494120"/>
            <a:ext cx="2967318" cy="29728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1800" i="1" dirty="0">
                <a:solidFill>
                  <a:srgbClr val="E1894B"/>
                </a:solidFill>
              </a:rPr>
              <a:t>You want the prospects working to your Process, and not you working to theirs</a:t>
            </a:r>
          </a:p>
          <a:p>
            <a:pPr marL="0" indent="0" algn="ctr">
              <a:buNone/>
            </a:pPr>
            <a:endParaRPr lang="en-CA" sz="1800" b="1" i="1" dirty="0">
              <a:solidFill>
                <a:srgbClr val="E1894B"/>
              </a:solidFill>
            </a:endParaRPr>
          </a:p>
          <a:p>
            <a:pPr marL="0" indent="0" algn="ctr">
              <a:buNone/>
            </a:pPr>
            <a:r>
              <a:rPr lang="en-CA" sz="1800" i="1" dirty="0">
                <a:solidFill>
                  <a:srgbClr val="E1894B"/>
                </a:solidFill>
              </a:rPr>
              <a:t>You want to control the agenda and the narrative, and not expose your business to undue risk to looky-loos and competitors</a:t>
            </a:r>
            <a:endParaRPr lang="en-CA" sz="1800" dirty="0">
              <a:solidFill>
                <a:srgbClr val="E1894B"/>
              </a:solidFill>
            </a:endParaRPr>
          </a:p>
        </p:txBody>
      </p:sp>
    </p:spTree>
    <p:extLst>
      <p:ext uri="{BB962C8B-B14F-4D97-AF65-F5344CB8AC3E}">
        <p14:creationId xmlns:p14="http://schemas.microsoft.com/office/powerpoint/2010/main" val="2371513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2275284"/>
            <a:ext cx="5020895" cy="1037338"/>
          </a:xfrm>
        </p:spPr>
        <p:txBody>
          <a:bodyPr/>
          <a:lstStyle/>
          <a:p>
            <a:r>
              <a:rPr lang="en-US" sz="3200" dirty="0"/>
              <a:t>STEP 1 - educate</a:t>
            </a:r>
            <a:endParaRPr lang="en-US" dirty="0"/>
          </a:p>
        </p:txBody>
      </p:sp>
    </p:spTree>
    <p:extLst>
      <p:ext uri="{BB962C8B-B14F-4D97-AF65-F5344CB8AC3E}">
        <p14:creationId xmlns:p14="http://schemas.microsoft.com/office/powerpoint/2010/main" val="424810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40</a:t>
            </a:fld>
            <a:endParaRPr lang="en-US" dirty="0"/>
          </a:p>
        </p:txBody>
      </p:sp>
      <p:sp>
        <p:nvSpPr>
          <p:cNvPr id="4" name="Title 3"/>
          <p:cNvSpPr>
            <a:spLocks noGrp="1"/>
          </p:cNvSpPr>
          <p:nvPr>
            <p:ph type="title"/>
          </p:nvPr>
        </p:nvSpPr>
        <p:spPr/>
        <p:txBody>
          <a:bodyPr/>
          <a:lstStyle/>
          <a:p>
            <a:r>
              <a:rPr lang="en-US" dirty="0"/>
              <a:t>Deal process - Steps</a:t>
            </a:r>
          </a:p>
        </p:txBody>
      </p:sp>
      <p:sp>
        <p:nvSpPr>
          <p:cNvPr id="5" name="Content Placeholder 2"/>
          <p:cNvSpPr txBox="1">
            <a:spLocks/>
          </p:cNvSpPr>
          <p:nvPr/>
        </p:nvSpPr>
        <p:spPr>
          <a:xfrm>
            <a:off x="319652" y="1431367"/>
            <a:ext cx="3909447" cy="3099401"/>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487F95"/>
              </a:buClr>
              <a:buFont typeface="+mj-lt"/>
              <a:buAutoNum type="arabicPeriod"/>
            </a:pPr>
            <a:r>
              <a:rPr lang="en-US" sz="1800" dirty="0"/>
              <a:t>Once Prospect List is prepared, a </a:t>
            </a:r>
            <a:r>
              <a:rPr lang="en-US" sz="1800" b="1" dirty="0">
                <a:solidFill>
                  <a:schemeClr val="accent5">
                    <a:lumMod val="50000"/>
                  </a:schemeClr>
                </a:solidFill>
              </a:rPr>
              <a:t>Teaser is sent out</a:t>
            </a:r>
            <a:r>
              <a:rPr lang="en-US" sz="1800" dirty="0">
                <a:solidFill>
                  <a:schemeClr val="accent5">
                    <a:lumMod val="50000"/>
                  </a:schemeClr>
                </a:solidFill>
              </a:rPr>
              <a:t> </a:t>
            </a:r>
            <a:r>
              <a:rPr lang="en-US" sz="1800" dirty="0"/>
              <a:t>by the sell-side Investment Banker</a:t>
            </a:r>
            <a:r>
              <a:rPr lang="en-US" sz="1800" b="1" dirty="0">
                <a:solidFill>
                  <a:schemeClr val="accent6">
                    <a:lumMod val="75000"/>
                  </a:schemeClr>
                </a:solidFill>
              </a:rPr>
              <a:t>*</a:t>
            </a:r>
            <a:r>
              <a:rPr lang="en-US" sz="1800" dirty="0"/>
              <a:t> (“no-names” basis) to either:</a:t>
            </a:r>
          </a:p>
          <a:p>
            <a:pPr lvl="1">
              <a:spcBef>
                <a:spcPts val="1200"/>
              </a:spcBef>
              <a:buClr>
                <a:srgbClr val="487F95"/>
              </a:buClr>
              <a:buFont typeface="Arial" panose="020B0604020202020204" pitchFamily="34" charset="0"/>
              <a:buChar char="•"/>
            </a:pPr>
            <a:r>
              <a:rPr lang="en-US" sz="1800" dirty="0"/>
              <a:t>Short list of the top targets, or</a:t>
            </a:r>
          </a:p>
          <a:p>
            <a:pPr lvl="1">
              <a:spcBef>
                <a:spcPts val="1200"/>
              </a:spcBef>
              <a:buClr>
                <a:srgbClr val="487F95"/>
              </a:buClr>
              <a:buFont typeface="Arial" panose="020B0604020202020204" pitchFamily="34" charset="0"/>
              <a:buChar char="•"/>
            </a:pPr>
            <a:r>
              <a:rPr lang="en-US" sz="1800" dirty="0"/>
              <a:t>Long list (broad market approach)</a:t>
            </a:r>
          </a:p>
          <a:p>
            <a:pPr marL="457200" indent="-457200">
              <a:spcBef>
                <a:spcPts val="1200"/>
              </a:spcBef>
              <a:buClr>
                <a:srgbClr val="487F95"/>
              </a:buClr>
              <a:buFont typeface="+mj-lt"/>
              <a:buAutoNum type="arabicPeriod"/>
            </a:pPr>
            <a:r>
              <a:rPr lang="en-US" sz="1800" dirty="0"/>
              <a:t>Prospects will either:</a:t>
            </a:r>
          </a:p>
          <a:p>
            <a:pPr lvl="1">
              <a:spcBef>
                <a:spcPts val="1200"/>
              </a:spcBef>
              <a:buClr>
                <a:srgbClr val="487F95"/>
              </a:buClr>
              <a:buFont typeface="Arial" panose="020B0604020202020204" pitchFamily="34" charset="0"/>
              <a:buChar char="•"/>
            </a:pPr>
            <a:r>
              <a:rPr lang="en-US" sz="1600" dirty="0"/>
              <a:t>Request an intro call with the sell-side Investment Banker</a:t>
            </a:r>
            <a:r>
              <a:rPr lang="en-US" sz="1600" b="1" dirty="0"/>
              <a:t>* </a:t>
            </a:r>
            <a:r>
              <a:rPr lang="en-US" sz="1600" dirty="0"/>
              <a:t>to understand the process and learn about the company, or</a:t>
            </a:r>
          </a:p>
          <a:p>
            <a:pPr lvl="1">
              <a:spcBef>
                <a:spcPts val="1200"/>
              </a:spcBef>
              <a:buClr>
                <a:srgbClr val="487F95"/>
              </a:buClr>
              <a:buFont typeface="Arial" panose="020B0604020202020204" pitchFamily="34" charset="0"/>
              <a:buChar char="•"/>
            </a:pPr>
            <a:r>
              <a:rPr lang="en-US" sz="1600" dirty="0"/>
              <a:t>Request the NDA to access the Initial DD Package</a:t>
            </a:r>
          </a:p>
          <a:p>
            <a:pPr marL="457200" indent="-457200">
              <a:buClr>
                <a:srgbClr val="487F95"/>
              </a:buClr>
              <a:buFont typeface="Arial" panose="020B0604020202020204" pitchFamily="34" charset="0"/>
              <a:buChar char="•"/>
            </a:pPr>
            <a:endParaRPr lang="en-US" sz="1800" dirty="0"/>
          </a:p>
          <a:p>
            <a:pPr marL="457200" indent="-457200">
              <a:buClr>
                <a:srgbClr val="487F95"/>
              </a:buClr>
              <a:buFont typeface="+mj-lt"/>
              <a:buAutoNum type="arabicPeriod"/>
            </a:pPr>
            <a:endParaRPr lang="en-US" sz="1600" dirty="0"/>
          </a:p>
          <a:p>
            <a:pPr marL="457200" lvl="1" indent="0">
              <a:spcBef>
                <a:spcPts val="1200"/>
              </a:spcBef>
              <a:buClr>
                <a:srgbClr val="487F95"/>
              </a:buClr>
              <a:buNone/>
            </a:pPr>
            <a:endParaRPr lang="en-US" sz="1600" dirty="0"/>
          </a:p>
          <a:p>
            <a:pPr marL="0" indent="0">
              <a:spcBef>
                <a:spcPts val="1200"/>
              </a:spcBef>
              <a:buClr>
                <a:srgbClr val="487F95"/>
              </a:buClr>
              <a:buNone/>
            </a:pPr>
            <a:endParaRPr lang="en-US" sz="1600" dirty="0"/>
          </a:p>
        </p:txBody>
      </p:sp>
      <p:sp>
        <p:nvSpPr>
          <p:cNvPr id="6" name="Content Placeholder 2">
            <a:extLst>
              <a:ext uri="{FF2B5EF4-FFF2-40B4-BE49-F238E27FC236}">
                <a16:creationId xmlns:a16="http://schemas.microsoft.com/office/drawing/2014/main" id="{E2884546-EF49-41BB-880F-8AC6D2BB0CE4}"/>
              </a:ext>
            </a:extLst>
          </p:cNvPr>
          <p:cNvSpPr txBox="1">
            <a:spLocks/>
          </p:cNvSpPr>
          <p:nvPr/>
        </p:nvSpPr>
        <p:spPr>
          <a:xfrm>
            <a:off x="5062654" y="4672292"/>
            <a:ext cx="3684819" cy="494577"/>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487F95"/>
              </a:buClr>
              <a:buNone/>
            </a:pPr>
            <a:r>
              <a:rPr lang="en-US" sz="1400" b="1" dirty="0">
                <a:solidFill>
                  <a:schemeClr val="accent6">
                    <a:lumMod val="75000"/>
                  </a:schemeClr>
                </a:solidFill>
              </a:rPr>
              <a:t>*</a:t>
            </a:r>
            <a:r>
              <a:rPr lang="en-US" sz="1800" dirty="0">
                <a:solidFill>
                  <a:schemeClr val="accent6">
                    <a:lumMod val="75000"/>
                  </a:schemeClr>
                </a:solidFill>
              </a:rPr>
              <a:t> </a:t>
            </a:r>
            <a:r>
              <a:rPr lang="en-US" sz="1200" dirty="0">
                <a:solidFill>
                  <a:schemeClr val="accent6">
                    <a:lumMod val="75000"/>
                  </a:schemeClr>
                </a:solidFill>
              </a:rPr>
              <a:t>You do not need to use a sell-side Investment Banker, but understand that in such case you must forego anonymity</a:t>
            </a:r>
          </a:p>
          <a:p>
            <a:pPr marL="457200" lvl="1" indent="0">
              <a:spcBef>
                <a:spcPts val="1200"/>
              </a:spcBef>
              <a:buClr>
                <a:srgbClr val="487F95"/>
              </a:buClr>
              <a:buNone/>
            </a:pPr>
            <a:endParaRPr lang="en-US" sz="1200" dirty="0"/>
          </a:p>
          <a:p>
            <a:pPr marL="0" indent="0">
              <a:spcBef>
                <a:spcPts val="1200"/>
              </a:spcBef>
              <a:buClr>
                <a:srgbClr val="487F95"/>
              </a:buClr>
              <a:buNone/>
            </a:pPr>
            <a:endParaRPr lang="en-US" sz="1600" dirty="0"/>
          </a:p>
        </p:txBody>
      </p:sp>
      <p:sp>
        <p:nvSpPr>
          <p:cNvPr id="7" name="Content Placeholder 2">
            <a:extLst>
              <a:ext uri="{FF2B5EF4-FFF2-40B4-BE49-F238E27FC236}">
                <a16:creationId xmlns:a16="http://schemas.microsoft.com/office/drawing/2014/main" id="{E7E8EBA1-FBA6-4E38-B3F8-918A8DE1FAAE}"/>
              </a:ext>
            </a:extLst>
          </p:cNvPr>
          <p:cNvSpPr txBox="1">
            <a:spLocks/>
          </p:cNvSpPr>
          <p:nvPr/>
        </p:nvSpPr>
        <p:spPr>
          <a:xfrm>
            <a:off x="4346027" y="1431367"/>
            <a:ext cx="4401446" cy="3084151"/>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487F95"/>
              </a:buClr>
              <a:buFont typeface="+mj-lt"/>
              <a:buAutoNum type="arabicPeriod" startAt="3"/>
            </a:pPr>
            <a:r>
              <a:rPr lang="en-US" sz="1900" dirty="0"/>
              <a:t>The </a:t>
            </a:r>
            <a:r>
              <a:rPr lang="en-US" sz="1900" b="1" dirty="0">
                <a:solidFill>
                  <a:schemeClr val="accent5">
                    <a:lumMod val="50000"/>
                  </a:schemeClr>
                </a:solidFill>
              </a:rPr>
              <a:t>NDA is signed </a:t>
            </a:r>
            <a:r>
              <a:rPr lang="en-US" sz="1900" dirty="0"/>
              <a:t>as is, or negotiated then signed (at this point the buyer knows who you are)</a:t>
            </a:r>
          </a:p>
          <a:p>
            <a:pPr>
              <a:spcBef>
                <a:spcPts val="1800"/>
              </a:spcBef>
              <a:buClr>
                <a:srgbClr val="487F95"/>
              </a:buClr>
              <a:buFont typeface="+mj-lt"/>
              <a:buAutoNum type="arabicPeriod" startAt="4"/>
            </a:pPr>
            <a:r>
              <a:rPr lang="en-US" sz="1900" dirty="0"/>
              <a:t>The </a:t>
            </a:r>
            <a:r>
              <a:rPr lang="en-US" sz="1900" b="1" dirty="0">
                <a:solidFill>
                  <a:schemeClr val="accent5">
                    <a:lumMod val="50000"/>
                  </a:schemeClr>
                </a:solidFill>
              </a:rPr>
              <a:t>Initial Core DD Package is provided </a:t>
            </a:r>
            <a:r>
              <a:rPr lang="en-US" sz="1900" dirty="0"/>
              <a:t>(see prior slides), but </a:t>
            </a:r>
            <a:r>
              <a:rPr lang="en-US" sz="1900" i="1" dirty="0"/>
              <a:t>not</a:t>
            </a:r>
            <a:r>
              <a:rPr lang="en-US" sz="1900" dirty="0"/>
              <a:t> full access to the Data Room (for risk mitigation reasons)</a:t>
            </a:r>
          </a:p>
          <a:p>
            <a:pPr>
              <a:spcBef>
                <a:spcPts val="1800"/>
              </a:spcBef>
              <a:buClr>
                <a:srgbClr val="487F95"/>
              </a:buClr>
              <a:buFont typeface="+mj-lt"/>
              <a:buAutoNum type="arabicPeriod" startAt="4"/>
            </a:pPr>
            <a:r>
              <a:rPr lang="en-US" sz="1900" dirty="0"/>
              <a:t>Prospects start preliminary DD, including:</a:t>
            </a:r>
          </a:p>
          <a:p>
            <a:pPr lvl="1">
              <a:spcBef>
                <a:spcPts val="1200"/>
              </a:spcBef>
              <a:buClr>
                <a:srgbClr val="487F95"/>
              </a:buClr>
              <a:buFont typeface="Arial" panose="020B0604020202020204" pitchFamily="34" charset="0"/>
              <a:buChar char="•"/>
            </a:pPr>
            <a:r>
              <a:rPr lang="en-US" sz="1800" dirty="0"/>
              <a:t>Having the CEO, CFO, CTO present the short Presentation Deck</a:t>
            </a:r>
          </a:p>
          <a:p>
            <a:pPr lvl="1">
              <a:spcBef>
                <a:spcPts val="1200"/>
              </a:spcBef>
              <a:buClr>
                <a:srgbClr val="487F95"/>
              </a:buClr>
              <a:buFont typeface="Arial" panose="020B0604020202020204" pitchFamily="34" charset="0"/>
              <a:buChar char="•"/>
            </a:pPr>
            <a:r>
              <a:rPr lang="en-US" sz="1800" dirty="0"/>
              <a:t>Seeing a demo of the product/technology</a:t>
            </a:r>
          </a:p>
          <a:p>
            <a:pPr lvl="1">
              <a:spcBef>
                <a:spcPts val="1200"/>
              </a:spcBef>
              <a:buClr>
                <a:srgbClr val="487F95"/>
              </a:buClr>
              <a:buFont typeface="Arial" panose="020B0604020202020204" pitchFamily="34" charset="0"/>
              <a:buChar char="•"/>
            </a:pPr>
            <a:r>
              <a:rPr lang="en-US" sz="1800" dirty="0"/>
              <a:t>Written DD requests, conducting in-person, telephone or on-line DD sessions</a:t>
            </a:r>
            <a:endParaRPr lang="en-US" sz="1600" dirty="0"/>
          </a:p>
        </p:txBody>
      </p:sp>
    </p:spTree>
    <p:extLst>
      <p:ext uri="{BB962C8B-B14F-4D97-AF65-F5344CB8AC3E}">
        <p14:creationId xmlns:p14="http://schemas.microsoft.com/office/powerpoint/2010/main" val="266219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41</a:t>
            </a:fld>
            <a:endParaRPr lang="en-US" dirty="0"/>
          </a:p>
        </p:txBody>
      </p:sp>
      <p:sp>
        <p:nvSpPr>
          <p:cNvPr id="4" name="Title 3"/>
          <p:cNvSpPr>
            <a:spLocks noGrp="1"/>
          </p:cNvSpPr>
          <p:nvPr>
            <p:ph type="title"/>
          </p:nvPr>
        </p:nvSpPr>
        <p:spPr/>
        <p:txBody>
          <a:bodyPr/>
          <a:lstStyle/>
          <a:p>
            <a:r>
              <a:rPr lang="en-US" dirty="0"/>
              <a:t>Deal process – Steps </a:t>
            </a:r>
            <a:r>
              <a:rPr lang="en-US" cap="none" dirty="0"/>
              <a:t>con’t</a:t>
            </a:r>
            <a:endParaRPr lang="en-US" dirty="0"/>
          </a:p>
        </p:txBody>
      </p:sp>
      <p:sp>
        <p:nvSpPr>
          <p:cNvPr id="5" name="Content Placeholder 2"/>
          <p:cNvSpPr txBox="1">
            <a:spLocks/>
          </p:cNvSpPr>
          <p:nvPr/>
        </p:nvSpPr>
        <p:spPr>
          <a:xfrm>
            <a:off x="302334" y="1431367"/>
            <a:ext cx="4099949" cy="3099401"/>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487F95"/>
              </a:buClr>
              <a:buFont typeface="+mj-lt"/>
              <a:buAutoNum type="arabicPeriod" startAt="6"/>
            </a:pPr>
            <a:r>
              <a:rPr lang="en-US" sz="1600" dirty="0"/>
              <a:t>Before access to the full Data Room, seller should request a “fully-baked” </a:t>
            </a:r>
            <a:r>
              <a:rPr lang="en-US" sz="1600" b="1" dirty="0">
                <a:solidFill>
                  <a:schemeClr val="accent5">
                    <a:lumMod val="50000"/>
                  </a:schemeClr>
                </a:solidFill>
              </a:rPr>
              <a:t>Letter of Intent (LOI):</a:t>
            </a:r>
          </a:p>
          <a:p>
            <a:pPr lvl="1">
              <a:spcBef>
                <a:spcPts val="1200"/>
              </a:spcBef>
              <a:buClr>
                <a:srgbClr val="487F95"/>
              </a:buClr>
              <a:buFont typeface="Arial" panose="020B0604020202020204" pitchFamily="34" charset="0"/>
              <a:buChar char="•"/>
            </a:pPr>
            <a:r>
              <a:rPr lang="en-US" sz="1500" dirty="0"/>
              <a:t>Yes, valuation specified</a:t>
            </a:r>
          </a:p>
          <a:p>
            <a:pPr lvl="1">
              <a:spcBef>
                <a:spcPts val="1200"/>
              </a:spcBef>
              <a:buClr>
                <a:srgbClr val="487F95"/>
              </a:buClr>
              <a:buFont typeface="Arial" panose="020B0604020202020204" pitchFamily="34" charset="0"/>
              <a:buChar char="•"/>
            </a:pPr>
            <a:r>
              <a:rPr lang="en-US" sz="1500" dirty="0"/>
              <a:t>And a number of other materials terms to put the offer into context</a:t>
            </a:r>
          </a:p>
          <a:p>
            <a:pPr>
              <a:spcBef>
                <a:spcPts val="1200"/>
              </a:spcBef>
              <a:buClr>
                <a:srgbClr val="487F95"/>
              </a:buClr>
              <a:buFont typeface="+mj-lt"/>
              <a:buAutoNum type="arabicPeriod" startAt="7"/>
            </a:pPr>
            <a:r>
              <a:rPr lang="en-US" sz="1600" b="1" dirty="0">
                <a:solidFill>
                  <a:schemeClr val="accent5">
                    <a:lumMod val="50000"/>
                  </a:schemeClr>
                </a:solidFill>
              </a:rPr>
              <a:t>LOI is negotiated &amp; signed </a:t>
            </a:r>
            <a:r>
              <a:rPr lang="en-US" sz="1600" dirty="0"/>
              <a:t>– the deal has been “cut” at this stage, it can’t go up and can only go down (important to understand!)</a:t>
            </a:r>
          </a:p>
          <a:p>
            <a:pPr>
              <a:spcBef>
                <a:spcPts val="1200"/>
              </a:spcBef>
              <a:buClr>
                <a:srgbClr val="487F95"/>
              </a:buClr>
              <a:buFont typeface="+mj-lt"/>
              <a:buAutoNum type="arabicPeriod" startAt="7"/>
            </a:pPr>
            <a:r>
              <a:rPr lang="en-US" sz="1600" dirty="0"/>
              <a:t>Buyer undertakes further DD, full access to Data Room is given, access to staff and potentially access to customers and partners</a:t>
            </a:r>
          </a:p>
          <a:p>
            <a:pPr>
              <a:spcBef>
                <a:spcPts val="1200"/>
              </a:spcBef>
              <a:buClr>
                <a:srgbClr val="487F95"/>
              </a:buClr>
              <a:buFont typeface="+mj-lt"/>
              <a:buAutoNum type="arabicPeriod" startAt="6"/>
            </a:pPr>
            <a:endParaRPr lang="en-US" sz="1800" dirty="0"/>
          </a:p>
          <a:p>
            <a:pPr marL="0" indent="0">
              <a:buClr>
                <a:srgbClr val="487F95"/>
              </a:buClr>
              <a:buNone/>
            </a:pPr>
            <a:endParaRPr lang="en-US" sz="1800" dirty="0"/>
          </a:p>
          <a:p>
            <a:pPr marL="457200" indent="-457200">
              <a:buClr>
                <a:srgbClr val="487F95"/>
              </a:buClr>
              <a:buFont typeface="+mj-lt"/>
              <a:buAutoNum type="arabicPeriod"/>
            </a:pPr>
            <a:endParaRPr lang="en-US" sz="1600" dirty="0"/>
          </a:p>
          <a:p>
            <a:pPr marL="457200" lvl="1" indent="0">
              <a:spcBef>
                <a:spcPts val="1200"/>
              </a:spcBef>
              <a:buClr>
                <a:srgbClr val="487F95"/>
              </a:buClr>
              <a:buNone/>
            </a:pPr>
            <a:endParaRPr lang="en-US" sz="1600" dirty="0"/>
          </a:p>
          <a:p>
            <a:pPr marL="0" indent="0">
              <a:spcBef>
                <a:spcPts val="1200"/>
              </a:spcBef>
              <a:buClr>
                <a:srgbClr val="487F95"/>
              </a:buClr>
              <a:buNone/>
            </a:pPr>
            <a:endParaRPr lang="en-US" sz="1600" dirty="0"/>
          </a:p>
        </p:txBody>
      </p:sp>
      <p:sp>
        <p:nvSpPr>
          <p:cNvPr id="6" name="Content Placeholder 2">
            <a:extLst>
              <a:ext uri="{FF2B5EF4-FFF2-40B4-BE49-F238E27FC236}">
                <a16:creationId xmlns:a16="http://schemas.microsoft.com/office/drawing/2014/main" id="{5BBC8FD0-FFB1-4B67-9808-15682D2BD53A}"/>
              </a:ext>
            </a:extLst>
          </p:cNvPr>
          <p:cNvSpPr txBox="1">
            <a:spLocks/>
          </p:cNvSpPr>
          <p:nvPr/>
        </p:nvSpPr>
        <p:spPr>
          <a:xfrm>
            <a:off x="4741718" y="1430812"/>
            <a:ext cx="4001106" cy="3193473"/>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487F95"/>
              </a:buClr>
              <a:buFont typeface="+mj-lt"/>
              <a:buAutoNum type="arabicPeriod" startAt="9"/>
            </a:pPr>
            <a:r>
              <a:rPr lang="en-US" sz="1900" b="1" dirty="0">
                <a:solidFill>
                  <a:schemeClr val="accent5">
                    <a:lumMod val="50000"/>
                  </a:schemeClr>
                </a:solidFill>
              </a:rPr>
              <a:t>Legal starts prep of the formal documents </a:t>
            </a:r>
            <a:r>
              <a:rPr lang="en-US" sz="1900" dirty="0"/>
              <a:t>for signing and closing the deal</a:t>
            </a:r>
          </a:p>
          <a:p>
            <a:pPr>
              <a:spcBef>
                <a:spcPts val="1200"/>
              </a:spcBef>
              <a:buClr>
                <a:srgbClr val="487F95"/>
              </a:buClr>
              <a:buFont typeface="+mj-lt"/>
              <a:buAutoNum type="arabicPeriod" startAt="9"/>
            </a:pPr>
            <a:r>
              <a:rPr lang="en-US" sz="1900" dirty="0"/>
              <a:t>If ongoing roles or terminations of staff are contemplated, new comp plans, roles or severance is negotiated with each individual</a:t>
            </a:r>
          </a:p>
          <a:p>
            <a:pPr>
              <a:spcBef>
                <a:spcPts val="1200"/>
              </a:spcBef>
              <a:buClr>
                <a:srgbClr val="487F95"/>
              </a:buClr>
              <a:buFont typeface="+mj-lt"/>
              <a:buAutoNum type="arabicPeriod" startAt="11"/>
            </a:pPr>
            <a:r>
              <a:rPr lang="en-US" sz="1900" dirty="0"/>
              <a:t>Buyer clears (or not, terminating deal) final DD and closing is scheduled</a:t>
            </a:r>
          </a:p>
          <a:p>
            <a:pPr>
              <a:spcBef>
                <a:spcPts val="1200"/>
              </a:spcBef>
              <a:buClr>
                <a:srgbClr val="487F95"/>
              </a:buClr>
              <a:buFont typeface="+mj-lt"/>
              <a:buAutoNum type="arabicPeriod" startAt="11"/>
            </a:pPr>
            <a:r>
              <a:rPr lang="en-US" sz="1900" b="1" dirty="0">
                <a:solidFill>
                  <a:schemeClr val="accent5">
                    <a:lumMod val="50000"/>
                  </a:schemeClr>
                </a:solidFill>
              </a:rPr>
              <a:t>Closing occurs</a:t>
            </a:r>
          </a:p>
          <a:p>
            <a:pPr>
              <a:spcBef>
                <a:spcPts val="1200"/>
              </a:spcBef>
              <a:buClr>
                <a:srgbClr val="487F95"/>
              </a:buClr>
              <a:buFont typeface="+mj-lt"/>
              <a:buAutoNum type="arabicPeriod" startAt="11"/>
            </a:pPr>
            <a:r>
              <a:rPr lang="en-US" sz="1900" dirty="0"/>
              <a:t>Post-closing adjustments usually 60 to 120 days later</a:t>
            </a:r>
          </a:p>
          <a:p>
            <a:pPr>
              <a:spcBef>
                <a:spcPts val="1200"/>
              </a:spcBef>
              <a:buClr>
                <a:srgbClr val="487F95"/>
              </a:buClr>
              <a:buFont typeface="+mj-lt"/>
              <a:buAutoNum type="arabicPeriod" startAt="11"/>
            </a:pPr>
            <a:r>
              <a:rPr lang="en-US" sz="1900" dirty="0"/>
              <a:t>Ongoing payments over time if there is a holdback or earn-out</a:t>
            </a:r>
          </a:p>
          <a:p>
            <a:pPr marL="0" indent="0">
              <a:buClr>
                <a:srgbClr val="487F95"/>
              </a:buClr>
              <a:buNone/>
            </a:pPr>
            <a:endParaRPr lang="en-US" sz="1600" dirty="0"/>
          </a:p>
          <a:p>
            <a:pPr marL="457200" indent="-457200">
              <a:buClr>
                <a:srgbClr val="487F95"/>
              </a:buClr>
              <a:buFont typeface="+mj-lt"/>
              <a:buAutoNum type="arabicPeriod"/>
            </a:pPr>
            <a:endParaRPr lang="en-US" sz="1600" dirty="0"/>
          </a:p>
          <a:p>
            <a:pPr marL="457200" lvl="1" indent="0">
              <a:spcBef>
                <a:spcPts val="1200"/>
              </a:spcBef>
              <a:buClr>
                <a:srgbClr val="487F95"/>
              </a:buClr>
              <a:buNone/>
            </a:pPr>
            <a:endParaRPr lang="en-US" sz="1600" dirty="0"/>
          </a:p>
          <a:p>
            <a:pPr marL="0" indent="0">
              <a:spcBef>
                <a:spcPts val="1200"/>
              </a:spcBef>
              <a:buClr>
                <a:srgbClr val="487F95"/>
              </a:buClr>
              <a:buNone/>
            </a:pPr>
            <a:endParaRPr lang="en-US" sz="1600" dirty="0"/>
          </a:p>
        </p:txBody>
      </p:sp>
    </p:spTree>
    <p:extLst>
      <p:ext uri="{BB962C8B-B14F-4D97-AF65-F5344CB8AC3E}">
        <p14:creationId xmlns:p14="http://schemas.microsoft.com/office/powerpoint/2010/main" val="2725067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42</a:t>
            </a:fld>
            <a:endParaRPr lang="en-US" dirty="0"/>
          </a:p>
        </p:txBody>
      </p:sp>
      <p:sp>
        <p:nvSpPr>
          <p:cNvPr id="3" name="Text Placeholder 2"/>
          <p:cNvSpPr>
            <a:spLocks noGrp="1"/>
          </p:cNvSpPr>
          <p:nvPr>
            <p:ph type="body" sz="quarter" idx="11"/>
          </p:nvPr>
        </p:nvSpPr>
        <p:spPr>
          <a:xfrm>
            <a:off x="729016" y="1464007"/>
            <a:ext cx="4861464" cy="3148947"/>
          </a:xfrm>
        </p:spPr>
        <p:txBody>
          <a:bodyPr numCol="1"/>
          <a:lstStyle/>
          <a:p>
            <a:pPr marL="0" indent="0">
              <a:buNone/>
            </a:pPr>
            <a:r>
              <a:rPr lang="en-US" sz="1800" dirty="0">
                <a:solidFill>
                  <a:schemeClr val="accent5">
                    <a:lumMod val="50000"/>
                  </a:schemeClr>
                </a:solidFill>
                <a:cs typeface="Corbel"/>
              </a:rPr>
              <a:t>The objective of every seller should be to secure:</a:t>
            </a:r>
            <a:endParaRPr lang="en-US" sz="1800" dirty="0">
              <a:solidFill>
                <a:schemeClr val="accent5">
                  <a:lumMod val="50000"/>
                </a:schemeClr>
              </a:solidFill>
              <a:latin typeface="Calibri" pitchFamily="34" charset="0"/>
              <a:cs typeface="Calibri" pitchFamily="34" charset="0"/>
            </a:endParaRPr>
          </a:p>
          <a:p>
            <a:pPr marL="511175" indent="-277813">
              <a:buSzPct val="100000"/>
            </a:pPr>
            <a:r>
              <a:rPr lang="en-US" sz="1500" dirty="0">
                <a:latin typeface="Calibri" pitchFamily="34" charset="0"/>
                <a:cs typeface="Calibri" pitchFamily="34" charset="0"/>
              </a:rPr>
              <a:t>Multiple offers</a:t>
            </a:r>
          </a:p>
          <a:p>
            <a:pPr marL="511175" indent="-277813">
              <a:buSzPct val="100000"/>
            </a:pPr>
            <a:r>
              <a:rPr lang="en-US" sz="1500" dirty="0">
                <a:latin typeface="Calibri" pitchFamily="34" charset="0"/>
                <a:cs typeface="Calibri" pitchFamily="34" charset="0"/>
              </a:rPr>
              <a:t>One or more strategic valuations</a:t>
            </a:r>
          </a:p>
          <a:p>
            <a:pPr marL="511175" indent="-277813">
              <a:buSzPct val="100000"/>
            </a:pPr>
            <a:r>
              <a:rPr lang="en-US" sz="1500" dirty="0">
                <a:latin typeface="Calibri" pitchFamily="34" charset="0"/>
                <a:cs typeface="Calibri" pitchFamily="34" charset="0"/>
              </a:rPr>
              <a:t>“Clean” offers, with optimal terms</a:t>
            </a:r>
          </a:p>
          <a:p>
            <a:pPr marL="511175" indent="-277813">
              <a:buSzPct val="100000"/>
            </a:pPr>
            <a:r>
              <a:rPr lang="en-US" sz="1500" dirty="0">
                <a:latin typeface="Calibri" pitchFamily="34" charset="0"/>
                <a:cs typeface="Calibri" pitchFamily="34" charset="0"/>
              </a:rPr>
              <a:t>Minimize risk of negative adjustments</a:t>
            </a:r>
          </a:p>
          <a:p>
            <a:pPr marL="511175" indent="-277813">
              <a:buSzPct val="100000"/>
            </a:pPr>
            <a:r>
              <a:rPr lang="en-US" sz="1500" dirty="0">
                <a:latin typeface="Calibri" pitchFamily="34" charset="0"/>
                <a:cs typeface="Calibri" pitchFamily="34" charset="0"/>
              </a:rPr>
              <a:t>Minimize risk of post-closing liability </a:t>
            </a:r>
          </a:p>
          <a:p>
            <a:pPr marL="511175" indent="-277813">
              <a:buSzPct val="100000"/>
            </a:pPr>
            <a:r>
              <a:rPr lang="en-US" sz="1500" dirty="0">
                <a:latin typeface="Calibri" pitchFamily="34" charset="0"/>
                <a:cs typeface="Calibri" pitchFamily="34" charset="0"/>
              </a:rPr>
              <a:t>Intangibles that might matter to you:  survival of the brand and product, ongoing role (if you want one), continued and strong opportunities for your staff</a:t>
            </a:r>
          </a:p>
          <a:p>
            <a:pPr marL="723600">
              <a:buSzPct val="100000"/>
            </a:pPr>
            <a:endParaRPr lang="en-US" sz="1600" dirty="0">
              <a:latin typeface="Calibri" pitchFamily="34" charset="0"/>
              <a:cs typeface="Calibri" pitchFamily="34" charset="0"/>
            </a:endParaRPr>
          </a:p>
        </p:txBody>
      </p:sp>
      <p:sp>
        <p:nvSpPr>
          <p:cNvPr id="4" name="Title 3"/>
          <p:cNvSpPr>
            <a:spLocks noGrp="1"/>
          </p:cNvSpPr>
          <p:nvPr>
            <p:ph type="title"/>
          </p:nvPr>
        </p:nvSpPr>
        <p:spPr>
          <a:xfrm>
            <a:off x="457200" y="425943"/>
            <a:ext cx="8229600" cy="712986"/>
          </a:xfrm>
        </p:spPr>
        <p:txBody>
          <a:bodyPr/>
          <a:lstStyle/>
          <a:p>
            <a:r>
              <a:rPr lang="en-US" dirty="0"/>
              <a:t>Go to Market objectives</a:t>
            </a:r>
          </a:p>
        </p:txBody>
      </p:sp>
      <p:sp>
        <p:nvSpPr>
          <p:cNvPr id="6" name="Text Placeholder 4"/>
          <p:cNvSpPr txBox="1">
            <a:spLocks/>
          </p:cNvSpPr>
          <p:nvPr/>
        </p:nvSpPr>
        <p:spPr>
          <a:xfrm>
            <a:off x="5590480" y="1415971"/>
            <a:ext cx="3034351" cy="324502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1600" i="1" dirty="0">
                <a:solidFill>
                  <a:srgbClr val="E1894B"/>
                </a:solidFill>
              </a:rPr>
              <a:t>The best deal is not just the highest price but the right terms -  the “devil is in the details”  </a:t>
            </a:r>
          </a:p>
          <a:p>
            <a:pPr marL="0" indent="0" algn="ctr">
              <a:buNone/>
            </a:pPr>
            <a:endParaRPr lang="en-CA" sz="1600" i="1" dirty="0">
              <a:solidFill>
                <a:srgbClr val="E1894B"/>
              </a:solidFill>
            </a:endParaRPr>
          </a:p>
          <a:p>
            <a:pPr marL="0" indent="0" algn="ctr">
              <a:buNone/>
            </a:pPr>
            <a:r>
              <a:rPr lang="en-CA" sz="1600" i="1" dirty="0">
                <a:solidFill>
                  <a:srgbClr val="E1894B"/>
                </a:solidFill>
              </a:rPr>
              <a:t>The terms around the offer will affect the amount of proceeds actually paid and the likelihood of receiving same</a:t>
            </a:r>
          </a:p>
          <a:p>
            <a:pPr marL="0" indent="0" algn="ctr">
              <a:buNone/>
            </a:pPr>
            <a:endParaRPr lang="en-CA" sz="1600" i="1" dirty="0">
              <a:solidFill>
                <a:srgbClr val="E1894B"/>
              </a:solidFill>
            </a:endParaRPr>
          </a:p>
          <a:p>
            <a:pPr marL="0" indent="0" algn="ctr">
              <a:buNone/>
            </a:pPr>
            <a:r>
              <a:rPr lang="en-CA" sz="1600" i="1" dirty="0">
                <a:solidFill>
                  <a:srgbClr val="E1894B"/>
                </a:solidFill>
              </a:rPr>
              <a:t>And don’t forget about managing post-closing liability risk</a:t>
            </a:r>
            <a:endParaRPr lang="en-CA" sz="1400" i="1" dirty="0">
              <a:solidFill>
                <a:srgbClr val="E1894B"/>
              </a:solidFill>
            </a:endParaRPr>
          </a:p>
          <a:p>
            <a:pPr marL="0" indent="0">
              <a:buNone/>
            </a:pPr>
            <a:endParaRPr lang="en-CA" sz="1400" dirty="0">
              <a:solidFill>
                <a:srgbClr val="E1894B"/>
              </a:solidFill>
            </a:endParaRPr>
          </a:p>
        </p:txBody>
      </p:sp>
    </p:spTree>
    <p:extLst>
      <p:ext uri="{BB962C8B-B14F-4D97-AF65-F5344CB8AC3E}">
        <p14:creationId xmlns:p14="http://schemas.microsoft.com/office/powerpoint/2010/main" val="3961550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43</a:t>
            </a:fld>
            <a:endParaRPr lang="en-US" dirty="0"/>
          </a:p>
        </p:txBody>
      </p:sp>
      <p:sp>
        <p:nvSpPr>
          <p:cNvPr id="3" name="Text Placeholder 2"/>
          <p:cNvSpPr>
            <a:spLocks noGrp="1"/>
          </p:cNvSpPr>
          <p:nvPr>
            <p:ph type="body" sz="quarter" idx="11"/>
          </p:nvPr>
        </p:nvSpPr>
        <p:spPr>
          <a:xfrm>
            <a:off x="774088" y="1502616"/>
            <a:ext cx="5210400" cy="2958150"/>
          </a:xfrm>
        </p:spPr>
        <p:txBody>
          <a:bodyPr numCol="1"/>
          <a:lstStyle/>
          <a:p>
            <a:pPr marL="0" indent="0">
              <a:buNone/>
            </a:pPr>
            <a:r>
              <a:rPr lang="en-US" sz="1600" dirty="0">
                <a:solidFill>
                  <a:schemeClr val="accent5">
                    <a:lumMod val="50000"/>
                  </a:schemeClr>
                </a:solidFill>
                <a:cs typeface="Corbel"/>
              </a:rPr>
              <a:t>To secure multiple offers - </a:t>
            </a:r>
            <a:r>
              <a:rPr lang="en-US" sz="1600" b="1" i="1" dirty="0">
                <a:solidFill>
                  <a:schemeClr val="accent5">
                    <a:lumMod val="50000"/>
                  </a:schemeClr>
                </a:solidFill>
                <a:cs typeface="Corbel"/>
              </a:rPr>
              <a:t>which you can leverage</a:t>
            </a:r>
            <a:r>
              <a:rPr lang="en-US" sz="1600" i="1" dirty="0">
                <a:solidFill>
                  <a:schemeClr val="accent5">
                    <a:lumMod val="50000"/>
                  </a:schemeClr>
                </a:solidFill>
                <a:cs typeface="Corbel"/>
              </a:rPr>
              <a:t>  </a:t>
            </a:r>
            <a:r>
              <a:rPr lang="en-US" sz="1600" dirty="0">
                <a:solidFill>
                  <a:schemeClr val="accent5">
                    <a:lumMod val="50000"/>
                  </a:schemeClr>
                </a:solidFill>
                <a:cs typeface="Corbel"/>
              </a:rPr>
              <a:t>- you need to carefully manage the process:</a:t>
            </a:r>
            <a:endParaRPr lang="en-US" sz="1600" dirty="0">
              <a:solidFill>
                <a:schemeClr val="accent5">
                  <a:lumMod val="50000"/>
                </a:schemeClr>
              </a:solidFill>
              <a:latin typeface="Calibri" pitchFamily="34" charset="0"/>
              <a:cs typeface="Calibri" pitchFamily="34" charset="0"/>
            </a:endParaRPr>
          </a:p>
          <a:p>
            <a:pPr marL="511175" indent="-277813">
              <a:buSzPct val="100000"/>
            </a:pPr>
            <a:r>
              <a:rPr lang="en-US" sz="1600" dirty="0">
                <a:latin typeface="Calibri" pitchFamily="34" charset="0"/>
                <a:cs typeface="Calibri" pitchFamily="34" charset="0"/>
              </a:rPr>
              <a:t>You must be fully prepared – proactive, not reactive</a:t>
            </a:r>
          </a:p>
          <a:p>
            <a:pPr marL="511175" indent="-277813">
              <a:buSzPct val="100000"/>
            </a:pPr>
            <a:r>
              <a:rPr lang="en-US" sz="1600" dirty="0">
                <a:latin typeface="Calibri" pitchFamily="34" charset="0"/>
                <a:cs typeface="Calibri" pitchFamily="34" charset="0"/>
              </a:rPr>
              <a:t>The timing of your Go-to-Market effort needs to be carefully managed – </a:t>
            </a:r>
            <a:r>
              <a:rPr lang="en-US" sz="1600" b="1" i="1" dirty="0">
                <a:solidFill>
                  <a:schemeClr val="accent5">
                    <a:lumMod val="50000"/>
                  </a:schemeClr>
                </a:solidFill>
                <a:latin typeface="Calibri" pitchFamily="34" charset="0"/>
                <a:cs typeface="Calibri" pitchFamily="34" charset="0"/>
              </a:rPr>
              <a:t>multiple offers only have value if received in parallel</a:t>
            </a:r>
            <a:r>
              <a:rPr lang="en-US" sz="1600" dirty="0">
                <a:solidFill>
                  <a:schemeClr val="accent5">
                    <a:lumMod val="50000"/>
                  </a:schemeClr>
                </a:solidFill>
                <a:latin typeface="Calibri" pitchFamily="34" charset="0"/>
                <a:cs typeface="Calibri" pitchFamily="34" charset="0"/>
              </a:rPr>
              <a:t> </a:t>
            </a:r>
            <a:r>
              <a:rPr lang="en-US" sz="1600" dirty="0">
                <a:latin typeface="Calibri" pitchFamily="34" charset="0"/>
                <a:cs typeface="Calibri" pitchFamily="34" charset="0"/>
              </a:rPr>
              <a:t>(to be leveraged)</a:t>
            </a:r>
          </a:p>
          <a:p>
            <a:pPr marL="511175" indent="-277813">
              <a:buSzPct val="100000"/>
            </a:pPr>
            <a:r>
              <a:rPr lang="en-US" sz="1600" dirty="0">
                <a:latin typeface="Calibri" pitchFamily="34" charset="0"/>
                <a:cs typeface="Calibri" pitchFamily="34" charset="0"/>
              </a:rPr>
              <a:t>Sitting back and fielding in-bounds is not optimal</a:t>
            </a:r>
          </a:p>
          <a:p>
            <a:pPr marL="511175" indent="-277813">
              <a:buSzPct val="100000"/>
            </a:pPr>
            <a:r>
              <a:rPr lang="en-US" sz="1600" dirty="0">
                <a:latin typeface="Calibri" pitchFamily="34" charset="0"/>
                <a:cs typeface="Calibri" pitchFamily="34" charset="0"/>
              </a:rPr>
              <a:t>Run an organized process  - bring multiple prospects to the table and move them along in parallel</a:t>
            </a:r>
          </a:p>
          <a:p>
            <a:pPr marL="723600">
              <a:buSzPct val="100000"/>
            </a:pPr>
            <a:endParaRPr lang="en-US" sz="1600" dirty="0">
              <a:latin typeface="Calibri" pitchFamily="34" charset="0"/>
              <a:cs typeface="Calibri" pitchFamily="34" charset="0"/>
            </a:endParaRPr>
          </a:p>
        </p:txBody>
      </p:sp>
      <p:sp>
        <p:nvSpPr>
          <p:cNvPr id="4" name="Title 3"/>
          <p:cNvSpPr>
            <a:spLocks noGrp="1"/>
          </p:cNvSpPr>
          <p:nvPr>
            <p:ph type="title"/>
          </p:nvPr>
        </p:nvSpPr>
        <p:spPr>
          <a:xfrm>
            <a:off x="448734" y="419539"/>
            <a:ext cx="8229600" cy="712986"/>
          </a:xfrm>
        </p:spPr>
        <p:txBody>
          <a:bodyPr/>
          <a:lstStyle/>
          <a:p>
            <a:r>
              <a:rPr lang="en-US" dirty="0"/>
              <a:t>How to get Multiple offers?</a:t>
            </a:r>
          </a:p>
        </p:txBody>
      </p:sp>
      <p:sp>
        <p:nvSpPr>
          <p:cNvPr id="6" name="Text Placeholder 4"/>
          <p:cNvSpPr txBox="1">
            <a:spLocks/>
          </p:cNvSpPr>
          <p:nvPr/>
        </p:nvSpPr>
        <p:spPr>
          <a:xfrm>
            <a:off x="6242849" y="1405971"/>
            <a:ext cx="2429934" cy="2958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1600" i="1" dirty="0">
                <a:solidFill>
                  <a:srgbClr val="E1894B"/>
                </a:solidFill>
              </a:rPr>
              <a:t>You will hear that in order to get the best price, you must run an “auction” and secure multiple offers</a:t>
            </a:r>
          </a:p>
          <a:p>
            <a:pPr marL="0" indent="0" algn="ctr">
              <a:buNone/>
            </a:pPr>
            <a:endParaRPr lang="en-CA" sz="1600" i="1" dirty="0">
              <a:solidFill>
                <a:srgbClr val="E1894B"/>
              </a:solidFill>
            </a:endParaRPr>
          </a:p>
          <a:p>
            <a:pPr marL="0" indent="0" algn="ctr">
              <a:spcBef>
                <a:spcPts val="0"/>
              </a:spcBef>
              <a:buNone/>
            </a:pPr>
            <a:r>
              <a:rPr lang="en-CA" sz="1800" i="1" dirty="0">
                <a:solidFill>
                  <a:srgbClr val="E1894B"/>
                </a:solidFill>
              </a:rPr>
              <a:t>Yes!  True!</a:t>
            </a:r>
          </a:p>
          <a:p>
            <a:pPr marL="0" indent="0" algn="ctr">
              <a:buNone/>
            </a:pPr>
            <a:endParaRPr lang="en-CA" sz="1600" i="1" dirty="0">
              <a:solidFill>
                <a:srgbClr val="E1894B"/>
              </a:solidFill>
            </a:endParaRPr>
          </a:p>
          <a:p>
            <a:pPr marL="0" indent="0" algn="ctr">
              <a:spcBef>
                <a:spcPts val="0"/>
              </a:spcBef>
              <a:buNone/>
            </a:pPr>
            <a:r>
              <a:rPr lang="en-CA" sz="1600" i="1" dirty="0">
                <a:solidFill>
                  <a:srgbClr val="E1894B"/>
                </a:solidFill>
              </a:rPr>
              <a:t>But you also need to be in a position to say “No” to all the bidders - that is your greatest leverage</a:t>
            </a:r>
            <a:endParaRPr lang="en-CA" sz="1400" dirty="0">
              <a:solidFill>
                <a:srgbClr val="E1894B"/>
              </a:solidFill>
            </a:endParaRPr>
          </a:p>
        </p:txBody>
      </p:sp>
    </p:spTree>
    <p:extLst>
      <p:ext uri="{BB962C8B-B14F-4D97-AF65-F5344CB8AC3E}">
        <p14:creationId xmlns:p14="http://schemas.microsoft.com/office/powerpoint/2010/main" val="2500736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30" y="2275284"/>
            <a:ext cx="5020895" cy="1037338"/>
          </a:xfrm>
        </p:spPr>
        <p:txBody>
          <a:bodyPr/>
          <a:lstStyle/>
          <a:p>
            <a:r>
              <a:rPr lang="en-US" sz="3200" dirty="0"/>
              <a:t>STEP 5 – close the deal</a:t>
            </a:r>
            <a:endParaRPr lang="en-US" dirty="0"/>
          </a:p>
        </p:txBody>
      </p:sp>
    </p:spTree>
    <p:extLst>
      <p:ext uri="{BB962C8B-B14F-4D97-AF65-F5344CB8AC3E}">
        <p14:creationId xmlns:p14="http://schemas.microsoft.com/office/powerpoint/2010/main" val="3504197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45</a:t>
            </a:fld>
            <a:endParaRPr lang="en-US" dirty="0"/>
          </a:p>
        </p:txBody>
      </p:sp>
      <p:sp>
        <p:nvSpPr>
          <p:cNvPr id="4" name="Title 3"/>
          <p:cNvSpPr>
            <a:spLocks noGrp="1"/>
          </p:cNvSpPr>
          <p:nvPr>
            <p:ph type="title"/>
          </p:nvPr>
        </p:nvSpPr>
        <p:spPr/>
        <p:txBody>
          <a:bodyPr/>
          <a:lstStyle/>
          <a:p>
            <a:r>
              <a:rPr lang="en-US" dirty="0"/>
              <a:t>STep 5:  CLOSing THE DEAL</a:t>
            </a:r>
          </a:p>
        </p:txBody>
      </p:sp>
      <p:sp>
        <p:nvSpPr>
          <p:cNvPr id="5" name="Content Placeholder 2"/>
          <p:cNvSpPr txBox="1">
            <a:spLocks/>
          </p:cNvSpPr>
          <p:nvPr/>
        </p:nvSpPr>
        <p:spPr>
          <a:xfrm>
            <a:off x="840031" y="1434354"/>
            <a:ext cx="7463938" cy="278824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Calibri" pitchFamily="34" charset="0"/>
                <a:cs typeface="Calibri" pitchFamily="34" charset="0"/>
              </a:rPr>
              <a:t>The final, most important stage, is </a:t>
            </a:r>
            <a:r>
              <a:rPr lang="en-US" sz="1800" b="1" i="1" dirty="0">
                <a:latin typeface="Calibri" pitchFamily="34" charset="0"/>
                <a:cs typeface="Calibri" pitchFamily="34" charset="0"/>
              </a:rPr>
              <a:t>closing the deal</a:t>
            </a:r>
            <a:r>
              <a:rPr lang="en-US" sz="1800" dirty="0">
                <a:latin typeface="Calibri" pitchFamily="34" charset="0"/>
                <a:cs typeface="Calibri" pitchFamily="34" charset="0"/>
              </a:rPr>
              <a:t>:</a:t>
            </a:r>
          </a:p>
          <a:p>
            <a:pPr marL="511175" lvl="1">
              <a:spcBef>
                <a:spcPts val="1200"/>
              </a:spcBef>
              <a:buClr>
                <a:srgbClr val="487F95"/>
              </a:buClr>
              <a:buFont typeface="Arial"/>
              <a:buChar char="•"/>
            </a:pPr>
            <a:r>
              <a:rPr lang="en-US" sz="1600" dirty="0">
                <a:latin typeface="Calibri" pitchFamily="34" charset="0"/>
                <a:cs typeface="Calibri" pitchFamily="34" charset="0"/>
              </a:rPr>
              <a:t>This </a:t>
            </a:r>
            <a:r>
              <a:rPr lang="en-US" sz="1600" b="1" i="1" dirty="0">
                <a:latin typeface="Calibri" pitchFamily="34" charset="0"/>
                <a:cs typeface="Calibri" pitchFamily="34" charset="0"/>
              </a:rPr>
              <a:t>starts when the Letter of Intent has been signed and continues until the formal documentation is signed and closing occurs </a:t>
            </a:r>
            <a:r>
              <a:rPr lang="en-US" sz="1600" dirty="0">
                <a:latin typeface="Calibri" pitchFamily="34" charset="0"/>
                <a:cs typeface="Calibri" pitchFamily="34" charset="0"/>
              </a:rPr>
              <a:t>(the latter two may be at the same time, or sequential with formal docs signed first)</a:t>
            </a:r>
          </a:p>
          <a:p>
            <a:pPr marL="511175" lvl="1">
              <a:spcBef>
                <a:spcPts val="1200"/>
              </a:spcBef>
              <a:buClr>
                <a:srgbClr val="487F95"/>
              </a:buClr>
              <a:buFont typeface="Arial"/>
              <a:buChar char="•"/>
            </a:pPr>
            <a:r>
              <a:rPr lang="en-US" sz="1600" dirty="0">
                <a:latin typeface="Calibri" pitchFamily="34" charset="0"/>
                <a:cs typeface="Calibri" pitchFamily="34" charset="0"/>
              </a:rPr>
              <a:t>It is important to understand, participate in and manage the formal papering process</a:t>
            </a:r>
          </a:p>
          <a:p>
            <a:pPr marL="511175" lvl="1">
              <a:spcBef>
                <a:spcPts val="1200"/>
              </a:spcBef>
              <a:buClr>
                <a:srgbClr val="487F95"/>
              </a:buClr>
              <a:buFont typeface="Arial"/>
              <a:buChar char="•"/>
            </a:pPr>
            <a:r>
              <a:rPr lang="en-US" sz="1600" dirty="0">
                <a:latin typeface="Calibri" pitchFamily="34" charset="0"/>
                <a:cs typeface="Calibri" pitchFamily="34" charset="0"/>
              </a:rPr>
              <a:t>Actively manage the transaction to minimize the risks of deal failure – </a:t>
            </a:r>
            <a:r>
              <a:rPr lang="en-US" sz="1600" b="1" i="1" dirty="0">
                <a:latin typeface="Calibri" pitchFamily="34" charset="0"/>
                <a:cs typeface="Calibri" pitchFamily="34" charset="0"/>
              </a:rPr>
              <a:t>many deals go off the rails between signing the LOI and closing</a:t>
            </a:r>
          </a:p>
          <a:p>
            <a:pPr marL="457200" lvl="1" indent="0">
              <a:buFont typeface="Arial"/>
              <a:buNone/>
            </a:pPr>
            <a:endParaRPr lang="en-US" sz="18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B3DBBBB8-EA66-44FD-A953-2C77E330AFFF}"/>
              </a:ext>
            </a:extLst>
          </p:cNvPr>
          <p:cNvSpPr txBox="1">
            <a:spLocks/>
          </p:cNvSpPr>
          <p:nvPr/>
        </p:nvSpPr>
        <p:spPr>
          <a:xfrm>
            <a:off x="1353898" y="3999569"/>
            <a:ext cx="6436204" cy="43533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lvl="1" indent="0">
              <a:spcBef>
                <a:spcPts val="1200"/>
              </a:spcBef>
              <a:buClr>
                <a:srgbClr val="487F95"/>
              </a:buClr>
              <a:buNone/>
            </a:pPr>
            <a:r>
              <a:rPr lang="en-US" sz="2000" b="1" dirty="0">
                <a:solidFill>
                  <a:schemeClr val="accent5">
                    <a:lumMod val="50000"/>
                  </a:schemeClr>
                </a:solidFill>
                <a:latin typeface="Calibri" pitchFamily="34" charset="0"/>
                <a:cs typeface="Calibri" pitchFamily="34" charset="0"/>
              </a:rPr>
              <a:t>You must stay on top of it until the deal is fully closed</a:t>
            </a:r>
          </a:p>
          <a:p>
            <a:pPr marL="457200" lvl="1" indent="0">
              <a:buFont typeface="Arial"/>
              <a:buNone/>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687111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46</a:t>
            </a:fld>
            <a:endParaRPr lang="en-US" dirty="0"/>
          </a:p>
        </p:txBody>
      </p:sp>
      <p:sp>
        <p:nvSpPr>
          <p:cNvPr id="4" name="Title 3"/>
          <p:cNvSpPr>
            <a:spLocks noGrp="1"/>
          </p:cNvSpPr>
          <p:nvPr>
            <p:ph type="title"/>
          </p:nvPr>
        </p:nvSpPr>
        <p:spPr/>
        <p:txBody>
          <a:bodyPr/>
          <a:lstStyle/>
          <a:p>
            <a:r>
              <a:rPr lang="en-US" dirty="0"/>
              <a:t>Deal process – closing Steps, </a:t>
            </a:r>
            <a:r>
              <a:rPr lang="en-US" cap="none" dirty="0"/>
              <a:t>revisited</a:t>
            </a:r>
            <a:endParaRPr lang="en-US" dirty="0"/>
          </a:p>
        </p:txBody>
      </p:sp>
      <p:sp>
        <p:nvSpPr>
          <p:cNvPr id="5" name="Content Placeholder 2"/>
          <p:cNvSpPr txBox="1">
            <a:spLocks/>
          </p:cNvSpPr>
          <p:nvPr/>
        </p:nvSpPr>
        <p:spPr>
          <a:xfrm>
            <a:off x="383853" y="1881688"/>
            <a:ext cx="3962339" cy="2735671"/>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487F95"/>
              </a:buClr>
              <a:buFont typeface="+mj-lt"/>
              <a:buAutoNum type="arabicPeriod" startAt="7"/>
            </a:pPr>
            <a:r>
              <a:rPr lang="en-US" sz="1600" b="1" dirty="0">
                <a:solidFill>
                  <a:schemeClr val="accent6">
                    <a:lumMod val="75000"/>
                  </a:schemeClr>
                </a:solidFill>
              </a:rPr>
              <a:t>LOI negotiated and signed </a:t>
            </a:r>
            <a:r>
              <a:rPr lang="en-US" sz="1600" dirty="0"/>
              <a:t>– the deal has been “cut” at this stage, it can’t go up and can only go down</a:t>
            </a:r>
          </a:p>
          <a:p>
            <a:pPr>
              <a:spcBef>
                <a:spcPts val="1200"/>
              </a:spcBef>
              <a:buClr>
                <a:srgbClr val="487F95"/>
              </a:buClr>
              <a:buFont typeface="+mj-lt"/>
              <a:buAutoNum type="arabicPeriod" startAt="7"/>
            </a:pPr>
            <a:r>
              <a:rPr lang="en-US" sz="1600" b="1" dirty="0">
                <a:solidFill>
                  <a:schemeClr val="accent6">
                    <a:lumMod val="75000"/>
                  </a:schemeClr>
                </a:solidFill>
              </a:rPr>
              <a:t>Buyer undertakes further DD</a:t>
            </a:r>
            <a:r>
              <a:rPr lang="en-US" sz="1600" dirty="0"/>
              <a:t>, full access to Data Room is provided, access to staff and potentially customers and partners</a:t>
            </a:r>
          </a:p>
          <a:p>
            <a:pPr>
              <a:spcBef>
                <a:spcPts val="1200"/>
              </a:spcBef>
              <a:buClr>
                <a:srgbClr val="487F95"/>
              </a:buClr>
              <a:buFont typeface="+mj-lt"/>
              <a:buAutoNum type="arabicPeriod" startAt="9"/>
            </a:pPr>
            <a:r>
              <a:rPr lang="en-US" sz="1600" b="1" dirty="0">
                <a:solidFill>
                  <a:schemeClr val="accent6">
                    <a:lumMod val="75000"/>
                  </a:schemeClr>
                </a:solidFill>
              </a:rPr>
              <a:t>Legal starts prep of the formal documents</a:t>
            </a:r>
            <a:r>
              <a:rPr lang="en-US" sz="1600" b="1" dirty="0"/>
              <a:t> </a:t>
            </a:r>
            <a:r>
              <a:rPr lang="en-US" sz="1600" dirty="0"/>
              <a:t>for signing and closing the deal</a:t>
            </a:r>
          </a:p>
          <a:p>
            <a:pPr>
              <a:spcBef>
                <a:spcPts val="1200"/>
              </a:spcBef>
              <a:buClr>
                <a:srgbClr val="487F95"/>
              </a:buClr>
              <a:buFont typeface="+mj-lt"/>
              <a:buAutoNum type="arabicPeriod" startAt="9"/>
            </a:pPr>
            <a:r>
              <a:rPr lang="en-US" sz="1600" dirty="0"/>
              <a:t>If </a:t>
            </a:r>
            <a:r>
              <a:rPr lang="en-US" sz="1600" b="1" dirty="0">
                <a:solidFill>
                  <a:schemeClr val="accent6">
                    <a:lumMod val="75000"/>
                  </a:schemeClr>
                </a:solidFill>
              </a:rPr>
              <a:t>ongoing roles or terminations </a:t>
            </a:r>
            <a:r>
              <a:rPr lang="en-US" sz="1600" dirty="0"/>
              <a:t>of staff are contemplated, new comp plans, roles or severance is negotiated with each individual</a:t>
            </a:r>
          </a:p>
          <a:p>
            <a:pPr>
              <a:spcBef>
                <a:spcPts val="1200"/>
              </a:spcBef>
              <a:buClr>
                <a:srgbClr val="487F95"/>
              </a:buClr>
              <a:buFont typeface="+mj-lt"/>
              <a:buAutoNum type="arabicPeriod" startAt="7"/>
            </a:pPr>
            <a:endParaRPr lang="en-US" sz="1600" dirty="0"/>
          </a:p>
          <a:p>
            <a:pPr>
              <a:spcBef>
                <a:spcPts val="1200"/>
              </a:spcBef>
              <a:buClr>
                <a:srgbClr val="487F95"/>
              </a:buClr>
              <a:buFont typeface="+mj-lt"/>
              <a:buAutoNum type="arabicPeriod" startAt="6"/>
            </a:pPr>
            <a:endParaRPr lang="en-US" sz="1800" dirty="0"/>
          </a:p>
          <a:p>
            <a:pPr marL="0" indent="0">
              <a:buClr>
                <a:srgbClr val="487F95"/>
              </a:buClr>
              <a:buNone/>
            </a:pPr>
            <a:endParaRPr lang="en-US" sz="1800" dirty="0"/>
          </a:p>
          <a:p>
            <a:pPr marL="457200" indent="-457200">
              <a:buClr>
                <a:srgbClr val="487F95"/>
              </a:buClr>
              <a:buFont typeface="+mj-lt"/>
              <a:buAutoNum type="arabicPeriod"/>
            </a:pPr>
            <a:endParaRPr lang="en-US" sz="1600" dirty="0"/>
          </a:p>
          <a:p>
            <a:pPr marL="457200" lvl="1" indent="0">
              <a:spcBef>
                <a:spcPts val="1200"/>
              </a:spcBef>
              <a:buClr>
                <a:srgbClr val="487F95"/>
              </a:buClr>
              <a:buNone/>
            </a:pPr>
            <a:endParaRPr lang="en-US" sz="1600" dirty="0"/>
          </a:p>
          <a:p>
            <a:pPr marL="0" indent="0">
              <a:spcBef>
                <a:spcPts val="1200"/>
              </a:spcBef>
              <a:buClr>
                <a:srgbClr val="487F95"/>
              </a:buClr>
              <a:buNone/>
            </a:pPr>
            <a:endParaRPr lang="en-US" sz="1600" dirty="0"/>
          </a:p>
        </p:txBody>
      </p:sp>
      <p:sp>
        <p:nvSpPr>
          <p:cNvPr id="3" name="Rectangle 2">
            <a:extLst>
              <a:ext uri="{FF2B5EF4-FFF2-40B4-BE49-F238E27FC236}">
                <a16:creationId xmlns:a16="http://schemas.microsoft.com/office/drawing/2014/main" id="{83D3C0FA-4531-4D77-803A-9D9DFA54C572}"/>
              </a:ext>
            </a:extLst>
          </p:cNvPr>
          <p:cNvSpPr/>
          <p:nvPr/>
        </p:nvSpPr>
        <p:spPr>
          <a:xfrm>
            <a:off x="339437" y="1347698"/>
            <a:ext cx="6035883" cy="369332"/>
          </a:xfrm>
          <a:prstGeom prst="rect">
            <a:avLst/>
          </a:prstGeom>
        </p:spPr>
        <p:txBody>
          <a:bodyPr wrap="none">
            <a:spAutoFit/>
          </a:bodyPr>
          <a:lstStyle/>
          <a:p>
            <a:pPr>
              <a:spcBef>
                <a:spcPts val="600"/>
              </a:spcBef>
              <a:buClr>
                <a:srgbClr val="487F95"/>
              </a:buClr>
            </a:pPr>
            <a:r>
              <a:rPr lang="en-US" dirty="0">
                <a:solidFill>
                  <a:schemeClr val="accent5">
                    <a:lumMod val="50000"/>
                  </a:schemeClr>
                </a:solidFill>
                <a:latin typeface="Calibri" pitchFamily="34" charset="0"/>
                <a:cs typeface="Calibri" pitchFamily="34" charset="0"/>
              </a:rPr>
              <a:t>(… picking up at Step 7 of the Deal Process - see earlier slides):</a:t>
            </a:r>
          </a:p>
        </p:txBody>
      </p:sp>
      <p:sp>
        <p:nvSpPr>
          <p:cNvPr id="6" name="Content Placeholder 2">
            <a:extLst>
              <a:ext uri="{FF2B5EF4-FFF2-40B4-BE49-F238E27FC236}">
                <a16:creationId xmlns:a16="http://schemas.microsoft.com/office/drawing/2014/main" id="{1B62DCA1-E057-4D43-9472-2F2DCFAAE00B}"/>
              </a:ext>
            </a:extLst>
          </p:cNvPr>
          <p:cNvSpPr txBox="1">
            <a:spLocks/>
          </p:cNvSpPr>
          <p:nvPr/>
        </p:nvSpPr>
        <p:spPr>
          <a:xfrm>
            <a:off x="4572000" y="1834096"/>
            <a:ext cx="4294908" cy="291801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buClr>
                <a:srgbClr val="487F95"/>
              </a:buClr>
              <a:buFont typeface="+mj-lt"/>
              <a:buAutoNum type="arabicPeriod" startAt="11"/>
            </a:pPr>
            <a:r>
              <a:rPr lang="en-US" sz="1500" b="1" dirty="0">
                <a:solidFill>
                  <a:schemeClr val="accent6">
                    <a:lumMod val="75000"/>
                  </a:schemeClr>
                </a:solidFill>
              </a:rPr>
              <a:t>Buyer clears (or not, terminating deal) final DD </a:t>
            </a:r>
            <a:r>
              <a:rPr lang="en-US" sz="1500" dirty="0"/>
              <a:t>and closing is scheduled</a:t>
            </a:r>
          </a:p>
          <a:p>
            <a:pPr>
              <a:spcBef>
                <a:spcPts val="1200"/>
              </a:spcBef>
              <a:buClr>
                <a:srgbClr val="487F95"/>
              </a:buClr>
              <a:buFont typeface="+mj-lt"/>
              <a:buAutoNum type="arabicPeriod" startAt="11"/>
            </a:pPr>
            <a:r>
              <a:rPr lang="en-US" sz="1500" b="1" dirty="0">
                <a:solidFill>
                  <a:schemeClr val="accent6">
                    <a:lumMod val="75000"/>
                  </a:schemeClr>
                </a:solidFill>
              </a:rPr>
              <a:t>Closing occurs: </a:t>
            </a:r>
            <a:r>
              <a:rPr lang="en-US" sz="1500" dirty="0"/>
              <a:t>signing of the formal docs plus the closing docs, delivered against payment, </a:t>
            </a:r>
            <a:r>
              <a:rPr lang="en-US" sz="1500" b="1" dirty="0"/>
              <a:t>or </a:t>
            </a:r>
            <a:r>
              <a:rPr lang="en-US" sz="1500" dirty="0"/>
              <a:t>formal docs signed before closing, and closing is delivery of the closing docs against payment</a:t>
            </a:r>
          </a:p>
          <a:p>
            <a:pPr>
              <a:spcBef>
                <a:spcPts val="1200"/>
              </a:spcBef>
              <a:buClr>
                <a:srgbClr val="487F95"/>
              </a:buClr>
              <a:buFont typeface="+mj-lt"/>
              <a:buAutoNum type="arabicPeriod" startAt="11"/>
            </a:pPr>
            <a:r>
              <a:rPr lang="en-US" sz="1500" b="1" dirty="0">
                <a:solidFill>
                  <a:schemeClr val="accent6">
                    <a:lumMod val="75000"/>
                  </a:schemeClr>
                </a:solidFill>
              </a:rPr>
              <a:t>Post-closing adjustments </a:t>
            </a:r>
            <a:r>
              <a:rPr lang="en-US" sz="1500" dirty="0"/>
              <a:t>usually 60 - 120 days later</a:t>
            </a:r>
          </a:p>
          <a:p>
            <a:pPr>
              <a:spcBef>
                <a:spcPts val="1200"/>
              </a:spcBef>
              <a:buClr>
                <a:srgbClr val="487F95"/>
              </a:buClr>
              <a:buFont typeface="+mj-lt"/>
              <a:buAutoNum type="arabicPeriod" startAt="11"/>
            </a:pPr>
            <a:r>
              <a:rPr lang="en-US" sz="1500" b="1" dirty="0">
                <a:solidFill>
                  <a:schemeClr val="accent6">
                    <a:lumMod val="75000"/>
                  </a:schemeClr>
                </a:solidFill>
              </a:rPr>
              <a:t>Ongoing payments </a:t>
            </a:r>
            <a:r>
              <a:rPr lang="en-US" sz="1500" dirty="0"/>
              <a:t>over time if there is a holdback or earn-out (can be over several years)</a:t>
            </a:r>
          </a:p>
          <a:p>
            <a:pPr>
              <a:spcBef>
                <a:spcPts val="1200"/>
              </a:spcBef>
              <a:buClr>
                <a:srgbClr val="487F95"/>
              </a:buClr>
              <a:buFont typeface="+mj-lt"/>
              <a:buAutoNum type="arabicPeriod" startAt="11"/>
            </a:pPr>
            <a:endParaRPr lang="en-US" sz="1800" dirty="0"/>
          </a:p>
          <a:p>
            <a:pPr>
              <a:spcBef>
                <a:spcPts val="1200"/>
              </a:spcBef>
              <a:buClr>
                <a:srgbClr val="487F95"/>
              </a:buClr>
              <a:buFont typeface="+mj-lt"/>
              <a:buAutoNum type="arabicPeriod" startAt="6"/>
            </a:pPr>
            <a:endParaRPr lang="en-US" sz="1800" dirty="0"/>
          </a:p>
          <a:p>
            <a:pPr marL="0" indent="0">
              <a:buClr>
                <a:srgbClr val="487F95"/>
              </a:buClr>
              <a:buNone/>
            </a:pPr>
            <a:endParaRPr lang="en-US" sz="1800" dirty="0"/>
          </a:p>
          <a:p>
            <a:pPr marL="457200" indent="-457200">
              <a:buClr>
                <a:srgbClr val="487F95"/>
              </a:buClr>
              <a:buFont typeface="+mj-lt"/>
              <a:buAutoNum type="arabicPeriod"/>
            </a:pPr>
            <a:endParaRPr lang="en-US" sz="1600" dirty="0"/>
          </a:p>
          <a:p>
            <a:pPr marL="457200" lvl="1" indent="0">
              <a:spcBef>
                <a:spcPts val="1200"/>
              </a:spcBef>
              <a:buClr>
                <a:srgbClr val="487F95"/>
              </a:buClr>
              <a:buNone/>
            </a:pPr>
            <a:endParaRPr lang="en-US" sz="1600" dirty="0"/>
          </a:p>
          <a:p>
            <a:pPr marL="0" indent="0">
              <a:spcBef>
                <a:spcPts val="1200"/>
              </a:spcBef>
              <a:buClr>
                <a:srgbClr val="487F95"/>
              </a:buClr>
              <a:buNone/>
            </a:pPr>
            <a:endParaRPr lang="en-US" sz="1600" dirty="0"/>
          </a:p>
        </p:txBody>
      </p:sp>
    </p:spTree>
    <p:extLst>
      <p:ext uri="{BB962C8B-B14F-4D97-AF65-F5344CB8AC3E}">
        <p14:creationId xmlns:p14="http://schemas.microsoft.com/office/powerpoint/2010/main" val="3210255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47</a:t>
            </a:fld>
            <a:endParaRPr lang="en-US" dirty="0"/>
          </a:p>
        </p:txBody>
      </p:sp>
      <p:sp>
        <p:nvSpPr>
          <p:cNvPr id="4" name="Title 3"/>
          <p:cNvSpPr>
            <a:spLocks noGrp="1"/>
          </p:cNvSpPr>
          <p:nvPr>
            <p:ph type="title"/>
          </p:nvPr>
        </p:nvSpPr>
        <p:spPr>
          <a:xfrm>
            <a:off x="457200" y="381120"/>
            <a:ext cx="8229600" cy="712986"/>
          </a:xfrm>
        </p:spPr>
        <p:txBody>
          <a:bodyPr/>
          <a:lstStyle/>
          <a:p>
            <a:r>
              <a:rPr lang="en-US" dirty="0"/>
              <a:t>The loi – get it right</a:t>
            </a:r>
          </a:p>
        </p:txBody>
      </p:sp>
      <p:sp>
        <p:nvSpPr>
          <p:cNvPr id="7" name="Content Placeholder 2">
            <a:extLst>
              <a:ext uri="{FF2B5EF4-FFF2-40B4-BE49-F238E27FC236}">
                <a16:creationId xmlns:a16="http://schemas.microsoft.com/office/drawing/2014/main" id="{B12C82D1-5BEE-422B-9C76-7B9F6F72B99A}"/>
              </a:ext>
            </a:extLst>
          </p:cNvPr>
          <p:cNvSpPr txBox="1">
            <a:spLocks/>
          </p:cNvSpPr>
          <p:nvPr/>
        </p:nvSpPr>
        <p:spPr>
          <a:xfrm>
            <a:off x="1622610" y="1504989"/>
            <a:ext cx="5898777" cy="53253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a:solidFill>
                  <a:schemeClr val="accent5">
                    <a:lumMod val="50000"/>
                  </a:schemeClr>
                </a:solidFill>
              </a:rPr>
              <a:t>The valuation is settled at the signing of the LOI</a:t>
            </a:r>
          </a:p>
        </p:txBody>
      </p:sp>
      <p:sp>
        <p:nvSpPr>
          <p:cNvPr id="5" name="Content Placeholder 2">
            <a:extLst>
              <a:ext uri="{FF2B5EF4-FFF2-40B4-BE49-F238E27FC236}">
                <a16:creationId xmlns:a16="http://schemas.microsoft.com/office/drawing/2014/main" id="{41231408-5B2E-4F97-8780-FAAECF49DBD5}"/>
              </a:ext>
            </a:extLst>
          </p:cNvPr>
          <p:cNvSpPr txBox="1">
            <a:spLocks/>
          </p:cNvSpPr>
          <p:nvPr/>
        </p:nvSpPr>
        <p:spPr>
          <a:xfrm>
            <a:off x="833715" y="2274209"/>
            <a:ext cx="7476565" cy="106104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i="1" dirty="0">
                <a:solidFill>
                  <a:schemeClr val="accent5">
                    <a:lumMod val="50000"/>
                  </a:schemeClr>
                </a:solidFill>
              </a:rPr>
              <a:t>At this point you are “locked up” and the buyer will expect you to provide full access to the Data Room, staff and potentially to partners and customers as well</a:t>
            </a:r>
          </a:p>
        </p:txBody>
      </p:sp>
      <p:sp>
        <p:nvSpPr>
          <p:cNvPr id="6" name="Content Placeholder 2">
            <a:extLst>
              <a:ext uri="{FF2B5EF4-FFF2-40B4-BE49-F238E27FC236}">
                <a16:creationId xmlns:a16="http://schemas.microsoft.com/office/drawing/2014/main" id="{98A65240-8109-41D7-AD38-62F3E783874D}"/>
              </a:ext>
            </a:extLst>
          </p:cNvPr>
          <p:cNvSpPr txBox="1">
            <a:spLocks/>
          </p:cNvSpPr>
          <p:nvPr/>
        </p:nvSpPr>
        <p:spPr>
          <a:xfrm>
            <a:off x="684484" y="3513469"/>
            <a:ext cx="7775026" cy="7129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a:solidFill>
                  <a:schemeClr val="accent5">
                    <a:lumMod val="50000"/>
                  </a:schemeClr>
                </a:solidFill>
              </a:rPr>
              <a:t>You want the LOI to include all of the material terms, not just valuation, so that you have full visibility into what the deal will mean for you</a:t>
            </a:r>
          </a:p>
        </p:txBody>
      </p:sp>
    </p:spTree>
    <p:extLst>
      <p:ext uri="{BB962C8B-B14F-4D97-AF65-F5344CB8AC3E}">
        <p14:creationId xmlns:p14="http://schemas.microsoft.com/office/powerpoint/2010/main" val="1654441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48</a:t>
            </a:fld>
            <a:endParaRPr lang="en-US" dirty="0"/>
          </a:p>
        </p:txBody>
      </p:sp>
      <p:sp>
        <p:nvSpPr>
          <p:cNvPr id="4" name="Title 3"/>
          <p:cNvSpPr>
            <a:spLocks noGrp="1"/>
          </p:cNvSpPr>
          <p:nvPr>
            <p:ph type="title"/>
          </p:nvPr>
        </p:nvSpPr>
        <p:spPr/>
        <p:txBody>
          <a:bodyPr/>
          <a:lstStyle/>
          <a:p>
            <a:r>
              <a:rPr lang="en-US" dirty="0"/>
              <a:t>What terms should an loi contain?</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90282" y="1457656"/>
            <a:ext cx="3792071" cy="2970909"/>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Valuation</a:t>
            </a:r>
            <a:r>
              <a:rPr lang="en-US" sz="1600" dirty="0"/>
              <a:t> – purchase price</a:t>
            </a:r>
          </a:p>
          <a:p>
            <a:pPr>
              <a:spcAft>
                <a:spcPts val="480"/>
              </a:spcAft>
              <a:buClr>
                <a:srgbClr val="487F95"/>
              </a:buClr>
            </a:pPr>
            <a:r>
              <a:rPr lang="en-US" sz="1600" b="1" dirty="0">
                <a:solidFill>
                  <a:schemeClr val="accent5">
                    <a:lumMod val="50000"/>
                  </a:schemeClr>
                </a:solidFill>
              </a:rPr>
              <a:t>Payment terms </a:t>
            </a:r>
            <a:r>
              <a:rPr lang="en-US" sz="1600" dirty="0"/>
              <a:t>– on closing, holdbacks, earn-outs, vendor take-backs</a:t>
            </a:r>
          </a:p>
          <a:p>
            <a:pPr>
              <a:spcAft>
                <a:spcPts val="480"/>
              </a:spcAft>
              <a:buClr>
                <a:srgbClr val="487F95"/>
              </a:buClr>
            </a:pPr>
            <a:r>
              <a:rPr lang="en-US" sz="1600" b="1" dirty="0">
                <a:solidFill>
                  <a:schemeClr val="accent5">
                    <a:lumMod val="50000"/>
                  </a:schemeClr>
                </a:solidFill>
              </a:rPr>
              <a:t>Form of payment </a:t>
            </a:r>
            <a:r>
              <a:rPr lang="en-US" sz="1600" dirty="0"/>
              <a:t>– cash, equity, combination</a:t>
            </a:r>
          </a:p>
          <a:p>
            <a:pPr>
              <a:spcAft>
                <a:spcPts val="480"/>
              </a:spcAft>
              <a:buClr>
                <a:srgbClr val="487F95"/>
              </a:buClr>
            </a:pPr>
            <a:r>
              <a:rPr lang="en-US" sz="1600" b="1" dirty="0">
                <a:solidFill>
                  <a:schemeClr val="accent5">
                    <a:lumMod val="50000"/>
                  </a:schemeClr>
                </a:solidFill>
              </a:rPr>
              <a:t>Price adjustment clauses</a:t>
            </a:r>
            <a:r>
              <a:rPr lang="en-US" sz="1600" dirty="0"/>
              <a:t>, such as working capital adjustments made post-closing</a:t>
            </a:r>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53984533-A74A-452A-9F01-E352B00AAA44}"/>
              </a:ext>
            </a:extLst>
          </p:cNvPr>
          <p:cNvSpPr txBox="1">
            <a:spLocks/>
          </p:cNvSpPr>
          <p:nvPr/>
        </p:nvSpPr>
        <p:spPr>
          <a:xfrm>
            <a:off x="4572001" y="1457656"/>
            <a:ext cx="3873018" cy="2868706"/>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b="1" dirty="0">
                <a:solidFill>
                  <a:schemeClr val="accent5">
                    <a:lumMod val="50000"/>
                  </a:schemeClr>
                </a:solidFill>
              </a:rPr>
              <a:t>Reps &amp; Warranties </a:t>
            </a:r>
            <a:r>
              <a:rPr lang="en-US" sz="1600" dirty="0"/>
              <a:t>– who gives what reps &amp; warranties, what is liability exposure and for how long</a:t>
            </a:r>
          </a:p>
          <a:p>
            <a:pPr>
              <a:spcAft>
                <a:spcPts val="480"/>
              </a:spcAft>
              <a:buClr>
                <a:srgbClr val="487F95"/>
              </a:buClr>
            </a:pPr>
            <a:r>
              <a:rPr lang="en-US" sz="1600" b="1" dirty="0">
                <a:solidFill>
                  <a:schemeClr val="accent5">
                    <a:lumMod val="50000"/>
                  </a:schemeClr>
                </a:solidFill>
              </a:rPr>
              <a:t>Conditions precedent </a:t>
            </a:r>
            <a:r>
              <a:rPr lang="en-US" sz="1600" dirty="0"/>
              <a:t>to closing – what will allow the buyer to walk at the last minute</a:t>
            </a:r>
          </a:p>
          <a:p>
            <a:pPr>
              <a:spcAft>
                <a:spcPts val="480"/>
              </a:spcAft>
              <a:buClr>
                <a:srgbClr val="487F95"/>
              </a:buClr>
            </a:pPr>
            <a:r>
              <a:rPr lang="en-US" sz="1600" b="1" dirty="0">
                <a:solidFill>
                  <a:schemeClr val="accent5">
                    <a:lumMod val="50000"/>
                  </a:schemeClr>
                </a:solidFill>
              </a:rPr>
              <a:t>Staff</a:t>
            </a:r>
            <a:r>
              <a:rPr lang="en-US" sz="1600" dirty="0"/>
              <a:t> - What will happen with staff, and who bears severance costs</a:t>
            </a:r>
          </a:p>
          <a:p>
            <a:pPr>
              <a:spcAft>
                <a:spcPts val="480"/>
              </a:spcAft>
              <a:buClr>
                <a:srgbClr val="487F95"/>
              </a:buClr>
            </a:pPr>
            <a:r>
              <a:rPr lang="en-US" sz="1600" b="1" dirty="0">
                <a:solidFill>
                  <a:schemeClr val="accent5">
                    <a:lumMod val="50000"/>
                  </a:schemeClr>
                </a:solidFill>
              </a:rPr>
              <a:t>Other</a:t>
            </a:r>
            <a:r>
              <a:rPr lang="en-US" sz="1600" dirty="0"/>
              <a:t> - Any other material terms</a:t>
            </a:r>
          </a:p>
          <a:p>
            <a:pPr marL="0" indent="0"/>
            <a:endParaRPr lang="en-US" sz="1500" dirty="0">
              <a:latin typeface="Calibri" pitchFamily="34" charset="0"/>
              <a:cs typeface="Calibri" pitchFamily="34" charset="0"/>
            </a:endParaRPr>
          </a:p>
        </p:txBody>
      </p:sp>
    </p:spTree>
    <p:extLst>
      <p:ext uri="{BB962C8B-B14F-4D97-AF65-F5344CB8AC3E}">
        <p14:creationId xmlns:p14="http://schemas.microsoft.com/office/powerpoint/2010/main" val="882241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49</a:t>
            </a:fld>
            <a:endParaRPr lang="en-US" dirty="0"/>
          </a:p>
        </p:txBody>
      </p:sp>
      <p:sp>
        <p:nvSpPr>
          <p:cNvPr id="4" name="Title 3"/>
          <p:cNvSpPr>
            <a:spLocks noGrp="1"/>
          </p:cNvSpPr>
          <p:nvPr>
            <p:ph type="title"/>
          </p:nvPr>
        </p:nvSpPr>
        <p:spPr/>
        <p:txBody>
          <a:bodyPr/>
          <a:lstStyle/>
          <a:p>
            <a:r>
              <a:rPr lang="en-US" dirty="0"/>
              <a:t>payment terms </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1120041" y="1534091"/>
            <a:ext cx="7126942" cy="2592549"/>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80"/>
              </a:spcAft>
              <a:buClr>
                <a:srgbClr val="487F95"/>
              </a:buClr>
              <a:buNone/>
            </a:pPr>
            <a:r>
              <a:rPr lang="en-US" sz="1800" dirty="0"/>
              <a:t>Payment of the purchase price may include the following: </a:t>
            </a:r>
          </a:p>
          <a:p>
            <a:pPr>
              <a:spcAft>
                <a:spcPts val="480"/>
              </a:spcAft>
              <a:buClr>
                <a:srgbClr val="487F95"/>
              </a:buClr>
            </a:pPr>
            <a:r>
              <a:rPr lang="en-US" sz="1600" dirty="0"/>
              <a:t>A percentage of the purchase price paid on closing</a:t>
            </a:r>
          </a:p>
          <a:p>
            <a:pPr>
              <a:spcAft>
                <a:spcPts val="480"/>
              </a:spcAft>
              <a:buClr>
                <a:srgbClr val="487F95"/>
              </a:buClr>
            </a:pPr>
            <a:r>
              <a:rPr lang="en-US" sz="1600" dirty="0"/>
              <a:t>A percentage - the “</a:t>
            </a:r>
            <a:r>
              <a:rPr lang="en-US" sz="1600" b="1" dirty="0"/>
              <a:t>holdback</a:t>
            </a:r>
            <a:r>
              <a:rPr lang="en-US" sz="1600" dirty="0"/>
              <a:t>” – held back for anywhere from one to four years as a contingency fund for potential liability under the reps &amp; warranties</a:t>
            </a:r>
          </a:p>
          <a:p>
            <a:pPr>
              <a:spcAft>
                <a:spcPts val="480"/>
              </a:spcAft>
              <a:buClr>
                <a:srgbClr val="487F95"/>
              </a:buClr>
            </a:pPr>
            <a:r>
              <a:rPr lang="en-US" sz="1600" dirty="0"/>
              <a:t>A portion in the form of a “</a:t>
            </a:r>
            <a:r>
              <a:rPr lang="en-US" sz="1600" b="1" dirty="0"/>
              <a:t>vendor take-back</a:t>
            </a:r>
            <a:r>
              <a:rPr lang="en-US" sz="1600" dirty="0"/>
              <a:t>”  i.e.. vendor gets a note which is paid out monthly over several years, usually with interest</a:t>
            </a:r>
          </a:p>
          <a:p>
            <a:pPr>
              <a:spcAft>
                <a:spcPts val="480"/>
              </a:spcAft>
              <a:buClr>
                <a:srgbClr val="487F95"/>
              </a:buClr>
            </a:pPr>
            <a:r>
              <a:rPr lang="en-US" sz="1600" dirty="0"/>
              <a:t>A portion to be earned - the “</a:t>
            </a:r>
            <a:r>
              <a:rPr lang="en-US" sz="1600" b="1" dirty="0"/>
              <a:t>earn-out</a:t>
            </a:r>
            <a:r>
              <a:rPr lang="en-US" sz="1600" dirty="0"/>
              <a:t>” – over some period of time based on financial performance, milestones being achieved etc..</a:t>
            </a:r>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Tree>
    <p:extLst>
      <p:ext uri="{BB962C8B-B14F-4D97-AF65-F5344CB8AC3E}">
        <p14:creationId xmlns:p14="http://schemas.microsoft.com/office/powerpoint/2010/main" val="241008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5</a:t>
            </a:fld>
            <a:endParaRPr lang="en-US" dirty="0"/>
          </a:p>
        </p:txBody>
      </p:sp>
      <p:sp>
        <p:nvSpPr>
          <p:cNvPr id="4" name="Title 3"/>
          <p:cNvSpPr>
            <a:spLocks noGrp="1"/>
          </p:cNvSpPr>
          <p:nvPr>
            <p:ph type="title"/>
          </p:nvPr>
        </p:nvSpPr>
        <p:spPr/>
        <p:txBody>
          <a:bodyPr/>
          <a:lstStyle/>
          <a:p>
            <a:r>
              <a:rPr lang="en-US" dirty="0"/>
              <a:t>Educate yourself – lots to learn</a:t>
            </a:r>
          </a:p>
        </p:txBody>
      </p:sp>
      <p:sp>
        <p:nvSpPr>
          <p:cNvPr id="5" name="Content Placeholder 2"/>
          <p:cNvSpPr txBox="1">
            <a:spLocks/>
          </p:cNvSpPr>
          <p:nvPr/>
        </p:nvSpPr>
        <p:spPr>
          <a:xfrm>
            <a:off x="959660" y="1591341"/>
            <a:ext cx="3352146" cy="2939687"/>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dirty="0">
                <a:latin typeface="Calibri" pitchFamily="34" charset="0"/>
                <a:cs typeface="Calibri" pitchFamily="34" charset="0"/>
              </a:rPr>
              <a:t>Who buys the company?  Who are the types of buyers to approach?</a:t>
            </a:r>
          </a:p>
          <a:p>
            <a:pPr>
              <a:spcAft>
                <a:spcPts val="480"/>
              </a:spcAft>
              <a:buClr>
                <a:srgbClr val="487F95"/>
              </a:buClr>
            </a:pPr>
            <a:r>
              <a:rPr lang="en-US" sz="1600" dirty="0">
                <a:latin typeface="Calibri" pitchFamily="34" charset="0"/>
                <a:cs typeface="Calibri" pitchFamily="34" charset="0"/>
              </a:rPr>
              <a:t>What motivates a buyer to buy a company?</a:t>
            </a:r>
          </a:p>
          <a:p>
            <a:pPr>
              <a:spcAft>
                <a:spcPts val="480"/>
              </a:spcAft>
              <a:buClr>
                <a:srgbClr val="487F95"/>
              </a:buClr>
            </a:pPr>
            <a:r>
              <a:rPr lang="en-US" sz="1600" dirty="0">
                <a:latin typeface="Calibri" pitchFamily="34" charset="0"/>
                <a:cs typeface="Calibri" pitchFamily="34" charset="0"/>
              </a:rPr>
              <a:t>Who is involved in the sale, inside and outside your company?</a:t>
            </a:r>
          </a:p>
          <a:p>
            <a:pPr>
              <a:spcAft>
                <a:spcPts val="480"/>
              </a:spcAft>
              <a:buClr>
                <a:srgbClr val="487F95"/>
              </a:buClr>
            </a:pPr>
            <a:r>
              <a:rPr lang="en-US" sz="1600" dirty="0"/>
              <a:t>Professional advisors – who do you need on your team?</a:t>
            </a:r>
          </a:p>
          <a:p>
            <a:pPr marL="0" indent="0"/>
            <a:endParaRPr lang="en-US" sz="1400" dirty="0">
              <a:latin typeface="Calibri" pitchFamily="34" charset="0"/>
              <a:cs typeface="Calibri" pitchFamily="34" charset="0"/>
            </a:endParaRPr>
          </a:p>
        </p:txBody>
      </p:sp>
      <p:sp>
        <p:nvSpPr>
          <p:cNvPr id="9" name="Content Placeholder 2">
            <a:extLst>
              <a:ext uri="{FF2B5EF4-FFF2-40B4-BE49-F238E27FC236}">
                <a16:creationId xmlns:a16="http://schemas.microsoft.com/office/drawing/2014/main" id="{EEE18DCD-DF4E-43B7-8673-A99DE1A9018C}"/>
              </a:ext>
            </a:extLst>
          </p:cNvPr>
          <p:cNvSpPr txBox="1">
            <a:spLocks/>
          </p:cNvSpPr>
          <p:nvPr/>
        </p:nvSpPr>
        <p:spPr>
          <a:xfrm>
            <a:off x="4572000" y="1591341"/>
            <a:ext cx="3642076" cy="3141541"/>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dirty="0">
                <a:latin typeface="Calibri" pitchFamily="34" charset="0"/>
                <a:cs typeface="Calibri" pitchFamily="34" charset="0"/>
              </a:rPr>
              <a:t>What things might you need to deal with first?</a:t>
            </a:r>
          </a:p>
          <a:p>
            <a:pPr>
              <a:spcAft>
                <a:spcPts val="480"/>
              </a:spcAft>
              <a:buClr>
                <a:srgbClr val="487F95"/>
              </a:buClr>
            </a:pPr>
            <a:r>
              <a:rPr lang="en-US" sz="1600" dirty="0">
                <a:latin typeface="Calibri" pitchFamily="34" charset="0"/>
                <a:cs typeface="Calibri" pitchFamily="34" charset="0"/>
              </a:rPr>
              <a:t>What might go wrong and why, and how can you avoid these mistakes?</a:t>
            </a:r>
          </a:p>
          <a:p>
            <a:pPr>
              <a:spcAft>
                <a:spcPts val="480"/>
              </a:spcAft>
              <a:buClr>
                <a:srgbClr val="487F95"/>
              </a:buClr>
            </a:pPr>
            <a:r>
              <a:rPr lang="en-US" sz="1600" dirty="0">
                <a:latin typeface="Calibri" pitchFamily="34" charset="0"/>
                <a:cs typeface="Calibri" pitchFamily="34" charset="0"/>
              </a:rPr>
              <a:t>What are the steps in the process of selling your company?</a:t>
            </a:r>
          </a:p>
          <a:p>
            <a:pPr>
              <a:spcAft>
                <a:spcPts val="480"/>
              </a:spcAft>
              <a:buClr>
                <a:srgbClr val="487F95"/>
              </a:buClr>
            </a:pPr>
            <a:r>
              <a:rPr lang="en-US" sz="1600" dirty="0">
                <a:latin typeface="Calibri" pitchFamily="34" charset="0"/>
                <a:cs typeface="Calibri" pitchFamily="34" charset="0"/>
              </a:rPr>
              <a:t>How will valuation be negotiated?</a:t>
            </a:r>
          </a:p>
          <a:p>
            <a:pPr>
              <a:spcAft>
                <a:spcPts val="480"/>
              </a:spcAft>
              <a:buClr>
                <a:srgbClr val="487F95"/>
              </a:buClr>
            </a:pPr>
            <a:r>
              <a:rPr lang="en-US" sz="1600" dirty="0">
                <a:latin typeface="Calibri" pitchFamily="34" charset="0"/>
                <a:cs typeface="Calibri" pitchFamily="34" charset="0"/>
              </a:rPr>
              <a:t>How is a premium valuation and terms secured?</a:t>
            </a:r>
            <a:endParaRPr lang="en-US" sz="1600" dirty="0"/>
          </a:p>
          <a:p>
            <a:pPr marL="0" indent="0">
              <a:spcAft>
                <a:spcPts val="480"/>
              </a:spcAft>
              <a:buNone/>
            </a:pPr>
            <a:endParaRPr lang="en-US" sz="1600" dirty="0">
              <a:latin typeface="Calibri" pitchFamily="34" charset="0"/>
              <a:cs typeface="Calibri" pitchFamily="34" charset="0"/>
            </a:endParaRPr>
          </a:p>
          <a:p>
            <a:pPr marL="0" indent="0"/>
            <a:endParaRPr lang="en-US" sz="1400" dirty="0">
              <a:latin typeface="Calibri" pitchFamily="34" charset="0"/>
              <a:cs typeface="Calibri" pitchFamily="34" charset="0"/>
            </a:endParaRPr>
          </a:p>
        </p:txBody>
      </p:sp>
    </p:spTree>
    <p:extLst>
      <p:ext uri="{BB962C8B-B14F-4D97-AF65-F5344CB8AC3E}">
        <p14:creationId xmlns:p14="http://schemas.microsoft.com/office/powerpoint/2010/main" val="18946271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50</a:t>
            </a:fld>
            <a:endParaRPr lang="en-US" dirty="0"/>
          </a:p>
        </p:txBody>
      </p:sp>
      <p:sp>
        <p:nvSpPr>
          <p:cNvPr id="4" name="Title 3"/>
          <p:cNvSpPr>
            <a:spLocks noGrp="1"/>
          </p:cNvSpPr>
          <p:nvPr>
            <p:ph type="title"/>
          </p:nvPr>
        </p:nvSpPr>
        <p:spPr/>
        <p:txBody>
          <a:bodyPr/>
          <a:lstStyle/>
          <a:p>
            <a:r>
              <a:rPr lang="en-US" dirty="0"/>
              <a:t>Price adjustment clauses</a:t>
            </a:r>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68481" y="1329681"/>
            <a:ext cx="7807037" cy="3093383"/>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480"/>
              </a:spcAft>
              <a:buClr>
                <a:srgbClr val="487F95"/>
              </a:buClr>
              <a:buNone/>
            </a:pPr>
            <a:r>
              <a:rPr lang="en-US" sz="1800" dirty="0"/>
              <a:t>The most common price adjustment clause is a </a:t>
            </a:r>
            <a:r>
              <a:rPr lang="en-US" sz="1800" b="1" i="1" dirty="0"/>
              <a:t>working capital adjustment</a:t>
            </a:r>
            <a:r>
              <a:rPr lang="en-US" sz="1800" dirty="0"/>
              <a:t> made post-closing:</a:t>
            </a:r>
          </a:p>
          <a:p>
            <a:pPr>
              <a:spcAft>
                <a:spcPts val="480"/>
              </a:spcAft>
              <a:buClr>
                <a:srgbClr val="487F95"/>
              </a:buClr>
            </a:pPr>
            <a:r>
              <a:rPr lang="en-US" sz="1600" dirty="0"/>
              <a:t>One scenario is that it is “zero’d out”, i.e.. any net positive working capital as of closing is paid to the sellers and any negative working capital is deducted from the purchase price</a:t>
            </a:r>
          </a:p>
          <a:p>
            <a:pPr>
              <a:spcAft>
                <a:spcPts val="480"/>
              </a:spcAft>
              <a:buClr>
                <a:srgbClr val="487F95"/>
              </a:buClr>
            </a:pPr>
            <a:r>
              <a:rPr lang="en-US" sz="1600" dirty="0"/>
              <a:t>The other scenario is that it is bench-marked against some threshold, such as the average working capital position over some period prior to closing (previous three, six months)</a:t>
            </a:r>
          </a:p>
          <a:p>
            <a:pPr>
              <a:spcAft>
                <a:spcPts val="480"/>
              </a:spcAft>
              <a:buClr>
                <a:srgbClr val="487F95"/>
              </a:buClr>
            </a:pPr>
            <a:r>
              <a:rPr lang="en-US" sz="1600" dirty="0"/>
              <a:t>And there are variations on both of these, circumstances dependent</a:t>
            </a:r>
          </a:p>
          <a:p>
            <a:pPr>
              <a:spcAft>
                <a:spcPts val="480"/>
              </a:spcAft>
              <a:buClr>
                <a:srgbClr val="487F95"/>
              </a:buClr>
            </a:pPr>
            <a:r>
              <a:rPr lang="en-US" sz="1600" dirty="0"/>
              <a:t>And other price adjustment clauses, based on subsequent events such as the performance of the company post-closing</a:t>
            </a:r>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Tree>
    <p:extLst>
      <p:ext uri="{BB962C8B-B14F-4D97-AF65-F5344CB8AC3E}">
        <p14:creationId xmlns:p14="http://schemas.microsoft.com/office/powerpoint/2010/main" val="4134257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51</a:t>
            </a:fld>
            <a:endParaRPr lang="en-US" dirty="0"/>
          </a:p>
        </p:txBody>
      </p:sp>
      <p:sp>
        <p:nvSpPr>
          <p:cNvPr id="4" name="Title 3"/>
          <p:cNvSpPr>
            <a:spLocks noGrp="1"/>
          </p:cNvSpPr>
          <p:nvPr>
            <p:ph type="title"/>
          </p:nvPr>
        </p:nvSpPr>
        <p:spPr/>
        <p:txBody>
          <a:bodyPr/>
          <a:lstStyle/>
          <a:p>
            <a:r>
              <a:rPr lang="en-US" dirty="0"/>
              <a:t>Working cap adjustments, two examples</a:t>
            </a:r>
          </a:p>
        </p:txBody>
      </p:sp>
      <p:sp>
        <p:nvSpPr>
          <p:cNvPr id="5" name="Text Placeholder 4">
            <a:extLst>
              <a:ext uri="{FF2B5EF4-FFF2-40B4-BE49-F238E27FC236}">
                <a16:creationId xmlns:a16="http://schemas.microsoft.com/office/drawing/2014/main" id="{B2EF8D9C-5802-4825-B459-B9072D29F45B}"/>
              </a:ext>
            </a:extLst>
          </p:cNvPr>
          <p:cNvSpPr txBox="1">
            <a:spLocks/>
          </p:cNvSpPr>
          <p:nvPr/>
        </p:nvSpPr>
        <p:spPr>
          <a:xfrm>
            <a:off x="758536" y="2017121"/>
            <a:ext cx="3349338" cy="2388623"/>
          </a:xfrm>
          <a:prstGeom prst="rect">
            <a:avLst/>
          </a:prstGeom>
          <a:noFill/>
          <a:ln>
            <a:solidFill>
              <a:schemeClr val="accent1"/>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accent5">
                    <a:lumMod val="50000"/>
                  </a:schemeClr>
                </a:solidFill>
              </a:rPr>
              <a:t>Purchase Price is $20M</a:t>
            </a:r>
          </a:p>
          <a:p>
            <a:r>
              <a:rPr lang="en-US" sz="1600" dirty="0">
                <a:solidFill>
                  <a:schemeClr val="accent5">
                    <a:lumMod val="50000"/>
                  </a:schemeClr>
                </a:solidFill>
              </a:rPr>
              <a:t>Current Assets on closing are $1.5M</a:t>
            </a:r>
          </a:p>
          <a:p>
            <a:r>
              <a:rPr lang="en-US" sz="1600" dirty="0">
                <a:solidFill>
                  <a:schemeClr val="accent5">
                    <a:lumMod val="50000"/>
                  </a:schemeClr>
                </a:solidFill>
              </a:rPr>
              <a:t>Current Liabilities on closing are $750K</a:t>
            </a:r>
          </a:p>
          <a:p>
            <a:r>
              <a:rPr lang="en-US" sz="1600" dirty="0">
                <a:solidFill>
                  <a:schemeClr val="accent5">
                    <a:lumMod val="50000"/>
                  </a:schemeClr>
                </a:solidFill>
              </a:rPr>
              <a:t>Working capital is thus +$750K</a:t>
            </a:r>
          </a:p>
          <a:p>
            <a:r>
              <a:rPr lang="en-US" sz="1600" dirty="0">
                <a:solidFill>
                  <a:schemeClr val="accent5">
                    <a:lumMod val="50000"/>
                  </a:schemeClr>
                </a:solidFill>
              </a:rPr>
              <a:t>This is added to purchase price which becomes $20,750,000</a:t>
            </a:r>
          </a:p>
        </p:txBody>
      </p:sp>
      <p:sp>
        <p:nvSpPr>
          <p:cNvPr id="7" name="Text Placeholder 4">
            <a:extLst>
              <a:ext uri="{FF2B5EF4-FFF2-40B4-BE49-F238E27FC236}">
                <a16:creationId xmlns:a16="http://schemas.microsoft.com/office/drawing/2014/main" id="{8BF5BA21-E3F8-4A72-BB5C-D5CBAFB6C8F7}"/>
              </a:ext>
            </a:extLst>
          </p:cNvPr>
          <p:cNvSpPr txBox="1">
            <a:spLocks/>
          </p:cNvSpPr>
          <p:nvPr/>
        </p:nvSpPr>
        <p:spPr>
          <a:xfrm>
            <a:off x="758535" y="1423751"/>
            <a:ext cx="3377047" cy="369323"/>
          </a:xfrm>
          <a:prstGeom prst="rect">
            <a:avLst/>
          </a:prstGeom>
          <a:noFill/>
          <a:ln>
            <a:solidFill>
              <a:schemeClr val="accent1"/>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a:solidFill>
                  <a:schemeClr val="accent5">
                    <a:lumMod val="50000"/>
                  </a:schemeClr>
                </a:solidFill>
              </a:rPr>
              <a:t>“</a:t>
            </a:r>
            <a:r>
              <a:rPr lang="en-US" sz="1600" b="1" dirty="0" err="1">
                <a:solidFill>
                  <a:schemeClr val="accent5">
                    <a:lumMod val="50000"/>
                  </a:schemeClr>
                </a:solidFill>
              </a:rPr>
              <a:t>Zero’d</a:t>
            </a:r>
            <a:r>
              <a:rPr lang="en-US" sz="1600" b="1" dirty="0">
                <a:solidFill>
                  <a:schemeClr val="accent5">
                    <a:lumMod val="50000"/>
                  </a:schemeClr>
                </a:solidFill>
              </a:rPr>
              <a:t> Out” Example (less common):</a:t>
            </a:r>
          </a:p>
        </p:txBody>
      </p:sp>
      <p:sp>
        <p:nvSpPr>
          <p:cNvPr id="9" name="Text Placeholder 4">
            <a:extLst>
              <a:ext uri="{FF2B5EF4-FFF2-40B4-BE49-F238E27FC236}">
                <a16:creationId xmlns:a16="http://schemas.microsoft.com/office/drawing/2014/main" id="{25AF281C-CE4B-4321-B4AE-FE93DAF319B6}"/>
              </a:ext>
            </a:extLst>
          </p:cNvPr>
          <p:cNvSpPr txBox="1">
            <a:spLocks/>
          </p:cNvSpPr>
          <p:nvPr/>
        </p:nvSpPr>
        <p:spPr>
          <a:xfrm>
            <a:off x="4572000" y="1423751"/>
            <a:ext cx="3969327" cy="369323"/>
          </a:xfrm>
          <a:prstGeom prst="rect">
            <a:avLst/>
          </a:prstGeom>
          <a:noFill/>
          <a:ln>
            <a:solidFill>
              <a:schemeClr val="accent1"/>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b="1" dirty="0">
                <a:solidFill>
                  <a:schemeClr val="accent5">
                    <a:lumMod val="50000"/>
                  </a:schemeClr>
                </a:solidFill>
              </a:rPr>
              <a:t>“Benchmarked” Example (more common):</a:t>
            </a:r>
          </a:p>
        </p:txBody>
      </p:sp>
      <p:sp>
        <p:nvSpPr>
          <p:cNvPr id="10" name="Text Placeholder 4">
            <a:extLst>
              <a:ext uri="{FF2B5EF4-FFF2-40B4-BE49-F238E27FC236}">
                <a16:creationId xmlns:a16="http://schemas.microsoft.com/office/drawing/2014/main" id="{16E68C76-E410-4A28-8F66-11EAB2E3670D}"/>
              </a:ext>
            </a:extLst>
          </p:cNvPr>
          <p:cNvSpPr txBox="1">
            <a:spLocks/>
          </p:cNvSpPr>
          <p:nvPr/>
        </p:nvSpPr>
        <p:spPr>
          <a:xfrm>
            <a:off x="4572000" y="2017122"/>
            <a:ext cx="3969327" cy="2575660"/>
          </a:xfrm>
          <a:prstGeom prst="rect">
            <a:avLst/>
          </a:prstGeom>
          <a:noFill/>
          <a:ln>
            <a:solidFill>
              <a:schemeClr val="accent1"/>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accent5">
                    <a:lumMod val="50000"/>
                  </a:schemeClr>
                </a:solidFill>
              </a:rPr>
              <a:t>Purchase Price is $20M</a:t>
            </a:r>
          </a:p>
          <a:p>
            <a:r>
              <a:rPr lang="en-US" sz="1600" dirty="0">
                <a:solidFill>
                  <a:schemeClr val="accent5">
                    <a:lumMod val="50000"/>
                  </a:schemeClr>
                </a:solidFill>
              </a:rPr>
              <a:t>Benchmark agreed to (6 month avg) is Working Cap of +$600K</a:t>
            </a:r>
          </a:p>
          <a:p>
            <a:r>
              <a:rPr lang="en-US" sz="1600" dirty="0">
                <a:solidFill>
                  <a:schemeClr val="accent5">
                    <a:lumMod val="50000"/>
                  </a:schemeClr>
                </a:solidFill>
              </a:rPr>
              <a:t>Current Assets on closing are $1.20M</a:t>
            </a:r>
          </a:p>
          <a:p>
            <a:r>
              <a:rPr lang="en-US" sz="1600" dirty="0">
                <a:solidFill>
                  <a:schemeClr val="accent5">
                    <a:lumMod val="50000"/>
                  </a:schemeClr>
                </a:solidFill>
              </a:rPr>
              <a:t>Current Liabilities on closing are $800K</a:t>
            </a:r>
          </a:p>
          <a:p>
            <a:r>
              <a:rPr lang="en-US" sz="1600" dirty="0">
                <a:solidFill>
                  <a:schemeClr val="accent5">
                    <a:lumMod val="50000"/>
                  </a:schemeClr>
                </a:solidFill>
              </a:rPr>
              <a:t>Working capital is thus $400K, </a:t>
            </a:r>
            <a:r>
              <a:rPr lang="en-US" sz="1600" i="1" dirty="0">
                <a:solidFill>
                  <a:schemeClr val="accent5">
                    <a:lumMod val="50000"/>
                  </a:schemeClr>
                </a:solidFill>
              </a:rPr>
              <a:t>$200K below the benchmark</a:t>
            </a:r>
          </a:p>
          <a:p>
            <a:r>
              <a:rPr lang="en-US" sz="1600" dirty="0">
                <a:solidFill>
                  <a:schemeClr val="accent5">
                    <a:lumMod val="50000"/>
                  </a:schemeClr>
                </a:solidFill>
              </a:rPr>
              <a:t>$200K is deducted from the purchase price which becomes $19,800,000</a:t>
            </a:r>
          </a:p>
        </p:txBody>
      </p:sp>
    </p:spTree>
    <p:extLst>
      <p:ext uri="{BB962C8B-B14F-4D97-AF65-F5344CB8AC3E}">
        <p14:creationId xmlns:p14="http://schemas.microsoft.com/office/powerpoint/2010/main" val="3674443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52</a:t>
            </a:fld>
            <a:endParaRPr lang="en-US" dirty="0"/>
          </a:p>
        </p:txBody>
      </p:sp>
      <p:sp>
        <p:nvSpPr>
          <p:cNvPr id="4" name="Title 3"/>
          <p:cNvSpPr>
            <a:spLocks noGrp="1"/>
          </p:cNvSpPr>
          <p:nvPr>
            <p:ph type="title"/>
          </p:nvPr>
        </p:nvSpPr>
        <p:spPr/>
        <p:txBody>
          <a:bodyPr/>
          <a:lstStyle/>
          <a:p>
            <a:r>
              <a:rPr lang="en-US" dirty="0"/>
              <a:t>FINAL NOTE</a:t>
            </a:r>
          </a:p>
        </p:txBody>
      </p:sp>
      <p:sp>
        <p:nvSpPr>
          <p:cNvPr id="6" name="Content Placeholder 2"/>
          <p:cNvSpPr txBox="1">
            <a:spLocks/>
          </p:cNvSpPr>
          <p:nvPr/>
        </p:nvSpPr>
        <p:spPr>
          <a:xfrm>
            <a:off x="947672" y="1846036"/>
            <a:ext cx="7248656" cy="181058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0">
              <a:spcBef>
                <a:spcPts val="1000"/>
              </a:spcBef>
              <a:buNone/>
            </a:pPr>
            <a:r>
              <a:rPr lang="en-US" sz="2000" b="1" i="1" dirty="0">
                <a:cs typeface="Corbel"/>
              </a:rPr>
              <a:t>“Achieving the best price for your company </a:t>
            </a:r>
            <a:r>
              <a:rPr lang="en-US" sz="2000" i="1" dirty="0">
                <a:cs typeface="Corbel"/>
              </a:rPr>
              <a:t>comes from clearly understanding its value, making sure your M&amp;A sale collaterals demonstrate that to the buyer, and then knowing how to articulate and negotiate value and terms.</a:t>
            </a:r>
          </a:p>
          <a:p>
            <a:pPr indent="0">
              <a:spcBef>
                <a:spcPts val="1200"/>
              </a:spcBef>
              <a:spcAft>
                <a:spcPts val="2000"/>
              </a:spcAft>
              <a:buNone/>
            </a:pPr>
            <a:r>
              <a:rPr lang="en-US" sz="2000" b="1" i="1" dirty="0">
                <a:cs typeface="Corbel"/>
              </a:rPr>
              <a:t>You only sell your company once - get it right.”</a:t>
            </a:r>
          </a:p>
        </p:txBody>
      </p:sp>
      <p:sp>
        <p:nvSpPr>
          <p:cNvPr id="8" name="Text Placeholder 4"/>
          <p:cNvSpPr>
            <a:spLocks noGrp="1"/>
          </p:cNvSpPr>
          <p:nvPr>
            <p:ph type="body" sz="quarter" idx="4294967295"/>
          </p:nvPr>
        </p:nvSpPr>
        <p:spPr>
          <a:xfrm>
            <a:off x="2539841" y="4014065"/>
            <a:ext cx="6146959" cy="610770"/>
          </a:xfrm>
          <a:prstGeom prst="rect">
            <a:avLst/>
          </a:prstGeom>
        </p:spPr>
        <p:txBody>
          <a:bodyPr/>
          <a:lstStyle/>
          <a:p>
            <a:pPr marL="0" indent="0">
              <a:buNone/>
            </a:pPr>
            <a:r>
              <a:rPr lang="en-US" sz="1400" b="1" dirty="0">
                <a:solidFill>
                  <a:schemeClr val="accent6">
                    <a:lumMod val="75000"/>
                  </a:schemeClr>
                </a:solidFill>
              </a:rPr>
              <a:t>David J. Raffa - H</a:t>
            </a:r>
            <a:r>
              <a:rPr lang="en-CA" sz="1400" b="1" dirty="0">
                <a:solidFill>
                  <a:schemeClr val="accent6">
                    <a:lumMod val="75000"/>
                  </a:schemeClr>
                </a:solidFill>
              </a:rPr>
              <a:t>elping companies with their growth, financing and governance strategies and then leading their exit - relevant experience, proven results. </a:t>
            </a:r>
            <a:endParaRPr lang="en-US" sz="1400" b="1" dirty="0">
              <a:solidFill>
                <a:schemeClr val="accent6">
                  <a:lumMod val="75000"/>
                </a:schemeClr>
              </a:solidFill>
            </a:endParaRPr>
          </a:p>
          <a:p>
            <a:pPr marL="0" indent="0">
              <a:buNone/>
            </a:pPr>
            <a:endParaRPr lang="en-US" sz="1400" dirty="0">
              <a:solidFill>
                <a:schemeClr val="accent6">
                  <a:lumMod val="75000"/>
                </a:schemeClr>
              </a:solidFill>
            </a:endParaRPr>
          </a:p>
        </p:txBody>
      </p:sp>
    </p:spTree>
    <p:extLst>
      <p:ext uri="{BB962C8B-B14F-4D97-AF65-F5344CB8AC3E}">
        <p14:creationId xmlns:p14="http://schemas.microsoft.com/office/powerpoint/2010/main" val="2730812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53</a:t>
            </a:fld>
            <a:endParaRPr lang="en-US" dirty="0"/>
          </a:p>
        </p:txBody>
      </p:sp>
      <p:sp>
        <p:nvSpPr>
          <p:cNvPr id="4" name="Title 3"/>
          <p:cNvSpPr>
            <a:spLocks noGrp="1"/>
          </p:cNvSpPr>
          <p:nvPr>
            <p:ph type="title"/>
          </p:nvPr>
        </p:nvSpPr>
        <p:spPr/>
        <p:txBody>
          <a:bodyPr/>
          <a:lstStyle/>
          <a:p>
            <a:r>
              <a:rPr lang="en-US" dirty="0"/>
              <a:t>Tech </a:t>
            </a:r>
            <a:r>
              <a:rPr lang="en-US" dirty="0" err="1"/>
              <a:t>m&amp;A</a:t>
            </a:r>
            <a:r>
              <a:rPr lang="en-US" dirty="0"/>
              <a:t> report – “M&amp;A in the Time of </a:t>
            </a:r>
            <a:r>
              <a:rPr lang="en-US" dirty="0" err="1"/>
              <a:t>Covid</a:t>
            </a:r>
            <a:r>
              <a:rPr lang="en-US" dirty="0"/>
              <a:t>”</a:t>
            </a:r>
          </a:p>
        </p:txBody>
      </p:sp>
      <p:sp>
        <p:nvSpPr>
          <p:cNvPr id="8" name="Text Placeholder 4"/>
          <p:cNvSpPr>
            <a:spLocks noGrp="1"/>
          </p:cNvSpPr>
          <p:nvPr>
            <p:ph type="body" sz="quarter" idx="4294967295"/>
          </p:nvPr>
        </p:nvSpPr>
        <p:spPr>
          <a:xfrm>
            <a:off x="7311737" y="1994174"/>
            <a:ext cx="1634836" cy="2273358"/>
          </a:xfrm>
          <a:prstGeom prst="rect">
            <a:avLst/>
          </a:prstGeom>
        </p:spPr>
        <p:txBody>
          <a:bodyPr/>
          <a:lstStyle/>
          <a:p>
            <a:pPr marL="0" indent="0" algn="ctr">
              <a:buNone/>
            </a:pPr>
            <a:r>
              <a:rPr lang="en-US" sz="1400" b="1" dirty="0">
                <a:solidFill>
                  <a:schemeClr val="accent6">
                    <a:lumMod val="75000"/>
                  </a:schemeClr>
                </a:solidFill>
              </a:rPr>
              <a:t>David J. Raffa –</a:t>
            </a:r>
          </a:p>
          <a:p>
            <a:pPr marL="0" indent="0" algn="ctr">
              <a:buNone/>
            </a:pPr>
            <a:r>
              <a:rPr lang="en-US" sz="1400" b="1" dirty="0">
                <a:solidFill>
                  <a:schemeClr val="accent6">
                    <a:lumMod val="75000"/>
                  </a:schemeClr>
                </a:solidFill>
              </a:rPr>
              <a:t> H</a:t>
            </a:r>
            <a:r>
              <a:rPr lang="en-CA" sz="1400" b="1" dirty="0">
                <a:solidFill>
                  <a:schemeClr val="accent6">
                    <a:lumMod val="75000"/>
                  </a:schemeClr>
                </a:solidFill>
              </a:rPr>
              <a:t>elping companies with their growth, financing and governance strategies and then leading their exit - relevant experience, proven results. </a:t>
            </a:r>
            <a:endParaRPr lang="en-US" sz="1400" b="1" dirty="0">
              <a:solidFill>
                <a:schemeClr val="accent6">
                  <a:lumMod val="75000"/>
                </a:schemeClr>
              </a:solidFill>
            </a:endParaRPr>
          </a:p>
          <a:p>
            <a:pPr marL="0" indent="0">
              <a:buNone/>
            </a:pPr>
            <a:endParaRPr lang="en-US" sz="1400" dirty="0">
              <a:solidFill>
                <a:schemeClr val="accent6">
                  <a:lumMod val="75000"/>
                </a:schemeClr>
              </a:solidFill>
            </a:endParaRPr>
          </a:p>
        </p:txBody>
      </p:sp>
      <p:sp>
        <p:nvSpPr>
          <p:cNvPr id="7" name="TextBox 6">
            <a:extLst>
              <a:ext uri="{FF2B5EF4-FFF2-40B4-BE49-F238E27FC236}">
                <a16:creationId xmlns:a16="http://schemas.microsoft.com/office/drawing/2014/main" id="{EE0839AD-DE4E-4D87-A2A2-7A899BB024B0}"/>
              </a:ext>
            </a:extLst>
          </p:cNvPr>
          <p:cNvSpPr txBox="1"/>
          <p:nvPr/>
        </p:nvSpPr>
        <p:spPr>
          <a:xfrm>
            <a:off x="457200" y="1292501"/>
            <a:ext cx="7031182" cy="3501408"/>
          </a:xfrm>
          <a:prstGeom prst="rect">
            <a:avLst/>
          </a:prstGeom>
          <a:noFill/>
        </p:spPr>
        <p:txBody>
          <a:bodyPr wrap="square">
            <a:spAutoFit/>
          </a:bodyPr>
          <a:lstStyle/>
          <a:p>
            <a:pPr marL="0" marR="0">
              <a:lnSpc>
                <a:spcPct val="107000"/>
              </a:lnSpc>
              <a:spcBef>
                <a:spcPts val="0"/>
              </a:spcBef>
              <a:spcAft>
                <a:spcPts val="800"/>
              </a:spcAft>
            </a:pPr>
            <a:r>
              <a:rPr lang="en-CA" sz="1400" b="1" dirty="0">
                <a:effectLst/>
                <a:latin typeface="Calibri" panose="020F0502020204030204" pitchFamily="34" charset="0"/>
                <a:ea typeface="Calibri" panose="020F0502020204030204" pitchFamily="34" charset="0"/>
                <a:cs typeface="Times New Roman" panose="02020603050405020304" pitchFamily="18" charset="0"/>
              </a:rPr>
              <a:t>TO REVIEW AND DOWNLOAD MY RECENT REPORT:  “M&amp;A ACTIVITY IN THE TIME OF COVID”, YOU CAN FIND IT AT THESE THREE LOCATIONS: </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CA" sz="1400" dirty="0">
                <a:effectLst/>
                <a:latin typeface="Calibri" panose="020F0502020204030204" pitchFamily="34" charset="0"/>
                <a:ea typeface="Calibri" panose="020F0502020204030204" pitchFamily="34" charset="0"/>
                <a:cs typeface="Times New Roman" panose="02020603050405020304" pitchFamily="18" charset="0"/>
              </a:rPr>
              <a:t>With the Teaser/Highlights:</a:t>
            </a:r>
          </a:p>
          <a:p>
            <a:pPr marL="0" marR="0" indent="457200">
              <a:lnSpc>
                <a:spcPct val="107000"/>
              </a:lnSpc>
              <a:spcBef>
                <a:spcPts val="0"/>
              </a:spcBef>
              <a:spcAft>
                <a:spcPts val="800"/>
              </a:spcAft>
            </a:pPr>
            <a:r>
              <a:rPr lang="en-CA" sz="1400" u="sng"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hlinkClick r:id="rId2"/>
              </a:rPr>
              <a:t>https://mailchi.mp/davidraffa.com/2021_ma_report</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CA" sz="1400" dirty="0">
                <a:effectLst/>
                <a:latin typeface="Calibri" panose="020F0502020204030204" pitchFamily="34" charset="0"/>
                <a:ea typeface="Calibri" panose="020F0502020204030204" pitchFamily="34" charset="0"/>
                <a:cs typeface="Times New Roman" panose="02020603050405020304" pitchFamily="18" charset="0"/>
              </a:rPr>
              <a:t>Report only:</a:t>
            </a:r>
          </a:p>
          <a:p>
            <a:pPr marL="0" marR="0" indent="457200">
              <a:lnSpc>
                <a:spcPct val="107000"/>
              </a:lnSpc>
              <a:spcBef>
                <a:spcPts val="0"/>
              </a:spcBef>
              <a:spcAft>
                <a:spcPts val="800"/>
              </a:spcAft>
            </a:pPr>
            <a:r>
              <a:rPr lang="en-CA"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https://issuu.com/valeocorporatefinance/docs/2020-21_m_a_report_final_final</a:t>
            </a:r>
            <a:r>
              <a:rPr lang="en-CA" sz="1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pPr>
            <a:r>
              <a:rPr lang="en-CA" sz="1400" dirty="0">
                <a:effectLst/>
                <a:latin typeface="Calibri" panose="020F0502020204030204" pitchFamily="34" charset="0"/>
                <a:ea typeface="Calibri" panose="020F0502020204030204" pitchFamily="34" charset="0"/>
                <a:cs typeface="Times New Roman" panose="02020603050405020304" pitchFamily="18" charset="0"/>
              </a:rPr>
              <a:t>And on my Linkedin profile:</a:t>
            </a:r>
          </a:p>
          <a:p>
            <a:pPr marL="457200" marR="0">
              <a:lnSpc>
                <a:spcPct val="107000"/>
              </a:lnSpc>
              <a:spcBef>
                <a:spcPts val="0"/>
              </a:spcBef>
              <a:spcAft>
                <a:spcPts val="800"/>
              </a:spcAft>
            </a:pPr>
            <a:r>
              <a:rPr lang="en-CA"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https://www.linkedin.com/posts/davidraffa_tech-ma-in-the-time-of-covid-activity-6754437884272619520-OK2M</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400" b="1" dirty="0">
                <a:effectLst/>
                <a:latin typeface="Calibri" panose="020F0502020204030204" pitchFamily="34" charset="0"/>
                <a:ea typeface="Calibri" panose="020F0502020204030204" pitchFamily="34" charset="0"/>
                <a:cs typeface="Times New Roman" panose="02020603050405020304" pitchFamily="18" charset="0"/>
              </a:rPr>
              <a:t>Or email me at </a:t>
            </a:r>
            <a:r>
              <a:rPr lang="en-CA" sz="1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david@davidraffa.com</a:t>
            </a:r>
            <a:r>
              <a:rPr lang="en-CA" sz="1400" b="1" dirty="0">
                <a:effectLst/>
                <a:latin typeface="Calibri" panose="020F0502020204030204" pitchFamily="34" charset="0"/>
                <a:ea typeface="Calibri" panose="020F0502020204030204" pitchFamily="34" charset="0"/>
                <a:cs typeface="Times New Roman" panose="02020603050405020304" pitchFamily="18" charset="0"/>
              </a:rPr>
              <a:t> I will send a soft copy to you.</a:t>
            </a:r>
            <a:endParaRPr lang="en-CA"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89886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06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6</a:t>
            </a:fld>
            <a:endParaRPr lang="en-US" dirty="0"/>
          </a:p>
        </p:txBody>
      </p:sp>
      <p:sp>
        <p:nvSpPr>
          <p:cNvPr id="4" name="Title 3"/>
          <p:cNvSpPr>
            <a:spLocks noGrp="1"/>
          </p:cNvSpPr>
          <p:nvPr>
            <p:ph type="title"/>
          </p:nvPr>
        </p:nvSpPr>
        <p:spPr/>
        <p:txBody>
          <a:bodyPr/>
          <a:lstStyle/>
          <a:p>
            <a:r>
              <a:rPr lang="en-US" dirty="0"/>
              <a:t>educate yourself – lots to learn, </a:t>
            </a:r>
            <a:r>
              <a:rPr lang="en-US" cap="none" dirty="0"/>
              <a:t>con’t</a:t>
            </a:r>
            <a:endParaRPr lang="en-US" dirty="0"/>
          </a:p>
        </p:txBody>
      </p:sp>
      <p:sp>
        <p:nvSpPr>
          <p:cNvPr id="8" name="Content Placeholder 2">
            <a:extLst>
              <a:ext uri="{FF2B5EF4-FFF2-40B4-BE49-F238E27FC236}">
                <a16:creationId xmlns:a16="http://schemas.microsoft.com/office/drawing/2014/main" id="{CDAC3FD4-C46A-4F08-B40B-B8D929741DE0}"/>
              </a:ext>
            </a:extLst>
          </p:cNvPr>
          <p:cNvSpPr txBox="1">
            <a:spLocks/>
          </p:cNvSpPr>
          <p:nvPr/>
        </p:nvSpPr>
        <p:spPr>
          <a:xfrm>
            <a:off x="698809" y="1584348"/>
            <a:ext cx="3792071" cy="2841813"/>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dirty="0"/>
              <a:t>Financial statements– what are needed? Audited?  How many years?  How current?</a:t>
            </a:r>
          </a:p>
          <a:p>
            <a:pPr>
              <a:spcAft>
                <a:spcPts val="480"/>
              </a:spcAft>
              <a:buClr>
                <a:srgbClr val="487F95"/>
              </a:buClr>
            </a:pPr>
            <a:r>
              <a:rPr lang="en-US" sz="1600" dirty="0"/>
              <a:t>Tax review and optimization – is there something to be done?   </a:t>
            </a:r>
          </a:p>
          <a:p>
            <a:pPr>
              <a:spcAft>
                <a:spcPts val="480"/>
              </a:spcAft>
              <a:buClr>
                <a:srgbClr val="487F95"/>
              </a:buClr>
            </a:pPr>
            <a:r>
              <a:rPr lang="en-US" sz="1600" dirty="0"/>
              <a:t>Corporate structure review – is there clean-up to be done? </a:t>
            </a:r>
          </a:p>
          <a:p>
            <a:pPr>
              <a:spcAft>
                <a:spcPts val="480"/>
              </a:spcAft>
              <a:buClr>
                <a:srgbClr val="487F95"/>
              </a:buClr>
            </a:pPr>
            <a:r>
              <a:rPr lang="en-US" sz="1600" dirty="0"/>
              <a:t>Licenses and permits – what might need to be managed?</a:t>
            </a:r>
          </a:p>
          <a:p>
            <a:pPr marL="0" indent="0">
              <a:spcAft>
                <a:spcPts val="480"/>
              </a:spcAft>
              <a:buClr>
                <a:srgbClr val="487F95"/>
              </a:buClr>
              <a:buNone/>
            </a:pPr>
            <a:endParaRPr lang="en-US" sz="1600" dirty="0"/>
          </a:p>
          <a:p>
            <a:pPr marL="0" indent="0">
              <a:spcAft>
                <a:spcPts val="480"/>
              </a:spcAft>
              <a:buNone/>
            </a:pPr>
            <a:endParaRPr lang="en-US" sz="14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
        <p:nvSpPr>
          <p:cNvPr id="6" name="Content Placeholder 2">
            <a:extLst>
              <a:ext uri="{FF2B5EF4-FFF2-40B4-BE49-F238E27FC236}">
                <a16:creationId xmlns:a16="http://schemas.microsoft.com/office/drawing/2014/main" id="{53984533-A74A-452A-9F01-E352B00AAA44}"/>
              </a:ext>
            </a:extLst>
          </p:cNvPr>
          <p:cNvSpPr txBox="1">
            <a:spLocks/>
          </p:cNvSpPr>
          <p:nvPr/>
        </p:nvSpPr>
        <p:spPr>
          <a:xfrm>
            <a:off x="4570597" y="1584348"/>
            <a:ext cx="3651569" cy="1799128"/>
          </a:xfrm>
          <a:prstGeom prst="rect">
            <a:avLst/>
          </a:prstGeom>
        </p:spPr>
        <p:txBody>
          <a:bodyPr numCol="1">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480"/>
              </a:spcAft>
              <a:buClr>
                <a:srgbClr val="487F95"/>
              </a:buClr>
            </a:pPr>
            <a:r>
              <a:rPr lang="en-US" sz="1600" dirty="0"/>
              <a:t>Bank and credit arrangements – will they have any impact on transaction?</a:t>
            </a:r>
          </a:p>
          <a:p>
            <a:pPr>
              <a:spcAft>
                <a:spcPts val="480"/>
              </a:spcAft>
              <a:buClr>
                <a:srgbClr val="487F95"/>
              </a:buClr>
            </a:pPr>
            <a:r>
              <a:rPr lang="en-US" sz="1600" dirty="0"/>
              <a:t>Approvals – what might be required?   </a:t>
            </a:r>
          </a:p>
          <a:p>
            <a:pPr>
              <a:spcAft>
                <a:spcPts val="480"/>
              </a:spcAft>
              <a:buClr>
                <a:srgbClr val="487F95"/>
              </a:buClr>
            </a:pPr>
            <a:r>
              <a:rPr lang="en-US" sz="1600" dirty="0"/>
              <a:t>Intellectual property – are there issues to consider? </a:t>
            </a:r>
          </a:p>
          <a:p>
            <a:pPr marL="0" indent="0">
              <a:spcAft>
                <a:spcPts val="480"/>
              </a:spcAft>
              <a:buClr>
                <a:srgbClr val="487F95"/>
              </a:buClr>
              <a:buNone/>
            </a:pPr>
            <a:endParaRPr lang="en-US" sz="1600" dirty="0"/>
          </a:p>
          <a:p>
            <a:pPr marL="0" indent="0">
              <a:spcAft>
                <a:spcPts val="480"/>
              </a:spcAft>
              <a:buNone/>
            </a:pPr>
            <a:endParaRPr lang="en-US" sz="1600" dirty="0">
              <a:latin typeface="Calibri" pitchFamily="34" charset="0"/>
              <a:cs typeface="Calibri" pitchFamily="34" charset="0"/>
            </a:endParaRPr>
          </a:p>
          <a:p>
            <a:pPr marL="0" indent="0"/>
            <a:endParaRPr lang="en-US" sz="1500" dirty="0">
              <a:latin typeface="Calibri" pitchFamily="34" charset="0"/>
              <a:cs typeface="Calibri" pitchFamily="34" charset="0"/>
            </a:endParaRPr>
          </a:p>
        </p:txBody>
      </p:sp>
    </p:spTree>
    <p:extLst>
      <p:ext uri="{BB962C8B-B14F-4D97-AF65-F5344CB8AC3E}">
        <p14:creationId xmlns:p14="http://schemas.microsoft.com/office/powerpoint/2010/main" val="284298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7</a:t>
            </a:fld>
            <a:endParaRPr lang="en-US" dirty="0"/>
          </a:p>
        </p:txBody>
      </p:sp>
      <p:sp>
        <p:nvSpPr>
          <p:cNvPr id="4" name="Title 3"/>
          <p:cNvSpPr>
            <a:spLocks noGrp="1"/>
          </p:cNvSpPr>
          <p:nvPr>
            <p:ph type="title"/>
          </p:nvPr>
        </p:nvSpPr>
        <p:spPr/>
        <p:txBody>
          <a:bodyPr/>
          <a:lstStyle/>
          <a:p>
            <a:r>
              <a:rPr lang="en-US" dirty="0"/>
              <a:t>Who buys?</a:t>
            </a:r>
          </a:p>
        </p:txBody>
      </p:sp>
      <p:sp>
        <p:nvSpPr>
          <p:cNvPr id="8" name="Text Placeholder 2">
            <a:extLst>
              <a:ext uri="{FF2B5EF4-FFF2-40B4-BE49-F238E27FC236}">
                <a16:creationId xmlns:a16="http://schemas.microsoft.com/office/drawing/2014/main" id="{7C598A19-ADF7-43F1-A450-16F34ACE6BFB}"/>
              </a:ext>
            </a:extLst>
          </p:cNvPr>
          <p:cNvSpPr txBox="1">
            <a:spLocks/>
          </p:cNvSpPr>
          <p:nvPr/>
        </p:nvSpPr>
        <p:spPr>
          <a:xfrm>
            <a:off x="408710" y="1385237"/>
            <a:ext cx="4059660" cy="1399528"/>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600" b="1" dirty="0">
                <a:solidFill>
                  <a:schemeClr val="accent5">
                    <a:lumMod val="50000"/>
                  </a:schemeClr>
                </a:solidFill>
                <a:latin typeface="Calibri" pitchFamily="34" charset="0"/>
                <a:cs typeface="Calibri" pitchFamily="34" charset="0"/>
              </a:rPr>
              <a:t>Strategics</a:t>
            </a:r>
            <a:r>
              <a:rPr lang="en-US" sz="1600" b="1" dirty="0">
                <a:latin typeface="Calibri" pitchFamily="34" charset="0"/>
                <a:cs typeface="Calibri" pitchFamily="34" charset="0"/>
              </a:rPr>
              <a:t>,</a:t>
            </a:r>
            <a:r>
              <a:rPr lang="en-US" sz="1600" dirty="0">
                <a:latin typeface="Calibri" pitchFamily="34" charset="0"/>
                <a:cs typeface="Calibri" pitchFamily="34" charset="0"/>
              </a:rPr>
              <a:t> who may be:  </a:t>
            </a:r>
          </a:p>
          <a:p>
            <a:pPr marL="573088" indent="-285750">
              <a:buSzPct val="100000"/>
              <a:buFont typeface="Arial" panose="020B0604020202020204" pitchFamily="34" charset="0"/>
              <a:buChar char="•"/>
            </a:pPr>
            <a:r>
              <a:rPr lang="en-US" sz="1400" dirty="0">
                <a:latin typeface="Calibri" pitchFamily="34" charset="0"/>
                <a:cs typeface="Calibri" pitchFamily="34" charset="0"/>
              </a:rPr>
              <a:t>Customers, partners, competitors</a:t>
            </a:r>
          </a:p>
          <a:p>
            <a:pPr marL="573088" indent="-285750">
              <a:spcBef>
                <a:spcPts val="300"/>
              </a:spcBef>
              <a:spcAft>
                <a:spcPts val="300"/>
              </a:spcAft>
              <a:buSzPct val="100000"/>
              <a:buFont typeface="Arial" panose="020B0604020202020204" pitchFamily="34" charset="0"/>
              <a:buChar char="•"/>
            </a:pPr>
            <a:r>
              <a:rPr lang="en-US" sz="1400" dirty="0">
                <a:latin typeface="Calibri" pitchFamily="34" charset="0"/>
                <a:cs typeface="Calibri" pitchFamily="34" charset="0"/>
              </a:rPr>
              <a:t>Companies selling a different product into the same customer base, or selling similar products in other verticals</a:t>
            </a:r>
          </a:p>
        </p:txBody>
      </p:sp>
      <p:sp>
        <p:nvSpPr>
          <p:cNvPr id="9" name="Text Placeholder 2">
            <a:extLst>
              <a:ext uri="{FF2B5EF4-FFF2-40B4-BE49-F238E27FC236}">
                <a16:creationId xmlns:a16="http://schemas.microsoft.com/office/drawing/2014/main" id="{E1B6259C-8E91-4362-A987-B966185EAECB}"/>
              </a:ext>
            </a:extLst>
          </p:cNvPr>
          <p:cNvSpPr txBox="1">
            <a:spLocks/>
          </p:cNvSpPr>
          <p:nvPr/>
        </p:nvSpPr>
        <p:spPr>
          <a:xfrm>
            <a:off x="4714009" y="1381895"/>
            <a:ext cx="4125470" cy="1186514"/>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600" b="1" dirty="0">
                <a:solidFill>
                  <a:schemeClr val="accent5">
                    <a:lumMod val="50000"/>
                  </a:schemeClr>
                </a:solidFill>
                <a:latin typeface="Calibri" pitchFamily="34" charset="0"/>
                <a:cs typeface="Calibri" pitchFamily="34" charset="0"/>
              </a:rPr>
              <a:t>Consolidators</a:t>
            </a:r>
            <a:r>
              <a:rPr lang="en-US" sz="1600" dirty="0">
                <a:solidFill>
                  <a:schemeClr val="accent5">
                    <a:lumMod val="50000"/>
                  </a:schemeClr>
                </a:solidFill>
                <a:latin typeface="Calibri" pitchFamily="34" charset="0"/>
                <a:cs typeface="Calibri" pitchFamily="34" charset="0"/>
              </a:rPr>
              <a:t> &amp; </a:t>
            </a:r>
            <a:r>
              <a:rPr lang="en-US" sz="1600" b="1" dirty="0">
                <a:solidFill>
                  <a:schemeClr val="accent5">
                    <a:lumMod val="50000"/>
                  </a:schemeClr>
                </a:solidFill>
                <a:latin typeface="Calibri" pitchFamily="34" charset="0"/>
                <a:cs typeface="Calibri" pitchFamily="34" charset="0"/>
              </a:rPr>
              <a:t>Roll-Up Vehicles</a:t>
            </a:r>
            <a:r>
              <a:rPr lang="en-US" sz="1600" dirty="0">
                <a:solidFill>
                  <a:schemeClr val="accent5">
                    <a:lumMod val="50000"/>
                  </a:schemeClr>
                </a:solidFill>
                <a:latin typeface="Calibri" pitchFamily="34" charset="0"/>
                <a:cs typeface="Calibri" pitchFamily="34" charset="0"/>
              </a:rPr>
              <a:t>:  </a:t>
            </a:r>
          </a:p>
          <a:p>
            <a:pPr marL="573088" indent="-285750">
              <a:spcBef>
                <a:spcPts val="300"/>
              </a:spcBef>
              <a:spcAft>
                <a:spcPts val="300"/>
              </a:spcAft>
              <a:buSzPct val="100000"/>
            </a:pPr>
            <a:r>
              <a:rPr lang="en-US" sz="1400" dirty="0">
                <a:latin typeface="Calibri" pitchFamily="34" charset="0"/>
                <a:cs typeface="Calibri" pitchFamily="34" charset="0"/>
              </a:rPr>
              <a:t>Whose business it is to buy companies</a:t>
            </a:r>
          </a:p>
          <a:p>
            <a:pPr marL="573088" indent="-285750">
              <a:spcBef>
                <a:spcPts val="300"/>
              </a:spcBef>
              <a:spcAft>
                <a:spcPts val="300"/>
              </a:spcAft>
              <a:buSzPct val="100000"/>
            </a:pPr>
            <a:r>
              <a:rPr lang="en-US" sz="1400" dirty="0">
                <a:latin typeface="Calibri" pitchFamily="34" charset="0"/>
                <a:cs typeface="Calibri" pitchFamily="34" charset="0"/>
              </a:rPr>
              <a:t>Special purpose “Roll-Up” Vehicles looking to acquire numerous companies in one space</a:t>
            </a:r>
          </a:p>
        </p:txBody>
      </p:sp>
      <p:sp>
        <p:nvSpPr>
          <p:cNvPr id="7" name="Text Placeholder 2">
            <a:extLst>
              <a:ext uri="{FF2B5EF4-FFF2-40B4-BE49-F238E27FC236}">
                <a16:creationId xmlns:a16="http://schemas.microsoft.com/office/drawing/2014/main" id="{A813BED2-CEF4-42D9-9675-400C0121CED6}"/>
              </a:ext>
            </a:extLst>
          </p:cNvPr>
          <p:cNvSpPr txBox="1">
            <a:spLocks/>
          </p:cNvSpPr>
          <p:nvPr/>
        </p:nvSpPr>
        <p:spPr>
          <a:xfrm>
            <a:off x="369935" y="2869115"/>
            <a:ext cx="4344074" cy="1661653"/>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600" b="1" dirty="0">
                <a:solidFill>
                  <a:schemeClr val="accent5">
                    <a:lumMod val="50000"/>
                  </a:schemeClr>
                </a:solidFill>
                <a:latin typeface="Calibri" pitchFamily="34" charset="0"/>
                <a:cs typeface="Calibri" pitchFamily="34" charset="0"/>
              </a:rPr>
              <a:t>Private Equity </a:t>
            </a:r>
            <a:r>
              <a:rPr lang="en-US" sz="1600" dirty="0">
                <a:solidFill>
                  <a:schemeClr val="accent5">
                    <a:lumMod val="50000"/>
                  </a:schemeClr>
                </a:solidFill>
                <a:latin typeface="Calibri" pitchFamily="34" charset="0"/>
                <a:cs typeface="Calibri" pitchFamily="34" charset="0"/>
              </a:rPr>
              <a:t>(PE) &amp; </a:t>
            </a:r>
            <a:r>
              <a:rPr lang="en-US" sz="1600" b="1" dirty="0">
                <a:solidFill>
                  <a:schemeClr val="accent5">
                    <a:lumMod val="50000"/>
                  </a:schemeClr>
                </a:solidFill>
                <a:latin typeface="Calibri" pitchFamily="34" charset="0"/>
                <a:cs typeface="Calibri" pitchFamily="34" charset="0"/>
              </a:rPr>
              <a:t>Venture Capital </a:t>
            </a:r>
            <a:r>
              <a:rPr lang="en-US" sz="1600" dirty="0">
                <a:solidFill>
                  <a:schemeClr val="accent5">
                    <a:lumMod val="50000"/>
                  </a:schemeClr>
                </a:solidFill>
                <a:latin typeface="Calibri" pitchFamily="34" charset="0"/>
                <a:cs typeface="Calibri" pitchFamily="34" charset="0"/>
              </a:rPr>
              <a:t>(VC) Funds:  </a:t>
            </a:r>
          </a:p>
          <a:p>
            <a:pPr marL="573088" indent="-285750">
              <a:spcBef>
                <a:spcPts val="300"/>
              </a:spcBef>
              <a:spcAft>
                <a:spcPts val="300"/>
              </a:spcAft>
              <a:buSzPct val="100000"/>
              <a:buFont typeface="Arial" panose="020B0604020202020204" pitchFamily="34" charset="0"/>
              <a:buChar char="•"/>
            </a:pPr>
            <a:r>
              <a:rPr lang="en-US" sz="1400" dirty="0">
                <a:latin typeface="Calibri" pitchFamily="34" charset="0"/>
                <a:cs typeface="Calibri" pitchFamily="34" charset="0"/>
              </a:rPr>
              <a:t>Investors in your space or who like your vertical</a:t>
            </a:r>
          </a:p>
          <a:p>
            <a:pPr marL="573088" indent="-285750">
              <a:spcBef>
                <a:spcPts val="300"/>
              </a:spcBef>
              <a:spcAft>
                <a:spcPts val="300"/>
              </a:spcAft>
              <a:buSzPct val="100000"/>
              <a:buFont typeface="Arial" panose="020B0604020202020204" pitchFamily="34" charset="0"/>
              <a:buChar char="•"/>
            </a:pPr>
            <a:r>
              <a:rPr lang="en-US" sz="1400" dirty="0">
                <a:latin typeface="Calibri" pitchFamily="34" charset="0"/>
                <a:cs typeface="Calibri" pitchFamily="34" charset="0"/>
              </a:rPr>
              <a:t>They may have portfolio companies and see you as a “bolt-on” or “tuck-in”</a:t>
            </a:r>
          </a:p>
          <a:p>
            <a:pPr marL="573088" indent="-285750">
              <a:spcBef>
                <a:spcPts val="300"/>
              </a:spcBef>
              <a:spcAft>
                <a:spcPts val="300"/>
              </a:spcAft>
              <a:buSzPct val="100000"/>
              <a:buFont typeface="Arial" panose="020B0604020202020204" pitchFamily="34" charset="0"/>
              <a:buChar char="•"/>
            </a:pPr>
            <a:r>
              <a:rPr lang="en-US" sz="1400" dirty="0">
                <a:latin typeface="Calibri" pitchFamily="34" charset="0"/>
                <a:cs typeface="Calibri" pitchFamily="34" charset="0"/>
              </a:rPr>
              <a:t>They may be looking for a platform company to start a roll-up play</a:t>
            </a:r>
          </a:p>
        </p:txBody>
      </p:sp>
      <p:sp>
        <p:nvSpPr>
          <p:cNvPr id="10" name="Text Placeholder 2">
            <a:extLst>
              <a:ext uri="{FF2B5EF4-FFF2-40B4-BE49-F238E27FC236}">
                <a16:creationId xmlns:a16="http://schemas.microsoft.com/office/drawing/2014/main" id="{E12FB204-7B25-42C6-9F31-98E196AD363E}"/>
              </a:ext>
            </a:extLst>
          </p:cNvPr>
          <p:cNvSpPr txBox="1">
            <a:spLocks/>
          </p:cNvSpPr>
          <p:nvPr/>
        </p:nvSpPr>
        <p:spPr>
          <a:xfrm>
            <a:off x="4714009" y="2827024"/>
            <a:ext cx="3758044" cy="1792714"/>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600" b="1" dirty="0">
                <a:solidFill>
                  <a:schemeClr val="accent5">
                    <a:lumMod val="50000"/>
                  </a:schemeClr>
                </a:solidFill>
                <a:latin typeface="Calibri" pitchFamily="34" charset="0"/>
                <a:cs typeface="Calibri" pitchFamily="34" charset="0"/>
              </a:rPr>
              <a:t>Search Funds</a:t>
            </a:r>
            <a:r>
              <a:rPr lang="en-US" sz="1600" dirty="0">
                <a:solidFill>
                  <a:schemeClr val="accent5">
                    <a:lumMod val="50000"/>
                  </a:schemeClr>
                </a:solidFill>
                <a:latin typeface="Calibri" pitchFamily="34" charset="0"/>
                <a:cs typeface="Calibri" pitchFamily="34" charset="0"/>
              </a:rPr>
              <a:t>, </a:t>
            </a:r>
            <a:r>
              <a:rPr lang="en-US" sz="1600" b="1" dirty="0">
                <a:solidFill>
                  <a:schemeClr val="accent5">
                    <a:lumMod val="50000"/>
                  </a:schemeClr>
                </a:solidFill>
                <a:latin typeface="Calibri" pitchFamily="34" charset="0"/>
                <a:cs typeface="Calibri" pitchFamily="34" charset="0"/>
              </a:rPr>
              <a:t>Entrepreneurs</a:t>
            </a:r>
            <a:r>
              <a:rPr lang="en-US" sz="1600" dirty="0">
                <a:solidFill>
                  <a:schemeClr val="accent5">
                    <a:lumMod val="50000"/>
                  </a:schemeClr>
                </a:solidFill>
                <a:latin typeface="Calibri" pitchFamily="34" charset="0"/>
                <a:cs typeface="Calibri" pitchFamily="34" charset="0"/>
              </a:rPr>
              <a:t> &amp; others:  </a:t>
            </a:r>
          </a:p>
          <a:p>
            <a:pPr marL="573088" indent="-285750">
              <a:buSzPct val="100000"/>
              <a:buFont typeface="Arial" panose="020B0604020202020204" pitchFamily="34" charset="0"/>
              <a:buChar char="•"/>
            </a:pPr>
            <a:r>
              <a:rPr lang="en-US" sz="1400" dirty="0">
                <a:latin typeface="Calibri" pitchFamily="34" charset="0"/>
                <a:cs typeface="Calibri" pitchFamily="34" charset="0"/>
              </a:rPr>
              <a:t>Special purpose funds formed to find one business to buy and operate</a:t>
            </a:r>
          </a:p>
          <a:p>
            <a:pPr marL="573088" indent="-285750">
              <a:buSzPct val="100000"/>
              <a:buFont typeface="Arial" panose="020B0604020202020204" pitchFamily="34" charset="0"/>
              <a:buChar char="•"/>
            </a:pPr>
            <a:r>
              <a:rPr lang="en-US" sz="1400" dirty="0">
                <a:latin typeface="Calibri" pitchFamily="34" charset="0"/>
                <a:cs typeface="Calibri" pitchFamily="34" charset="0"/>
              </a:rPr>
              <a:t>Individuals looking to do same</a:t>
            </a:r>
          </a:p>
          <a:p>
            <a:pPr marL="573088" indent="-285750">
              <a:buSzPct val="100000"/>
              <a:buFont typeface="Arial" panose="020B0604020202020204" pitchFamily="34" charset="0"/>
              <a:buChar char="•"/>
            </a:pPr>
            <a:r>
              <a:rPr lang="en-US" sz="1400" dirty="0">
                <a:latin typeface="Calibri" pitchFamily="34" charset="0"/>
                <a:cs typeface="Calibri" pitchFamily="34" charset="0"/>
              </a:rPr>
              <a:t>Various other groups looking for businesses to buy, invest in, operate, grow and flip etc..</a:t>
            </a:r>
          </a:p>
        </p:txBody>
      </p:sp>
    </p:spTree>
    <p:extLst>
      <p:ext uri="{BB962C8B-B14F-4D97-AF65-F5344CB8AC3E}">
        <p14:creationId xmlns:p14="http://schemas.microsoft.com/office/powerpoint/2010/main" val="2362007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8</a:t>
            </a:fld>
            <a:endParaRPr lang="en-US" dirty="0"/>
          </a:p>
        </p:txBody>
      </p:sp>
      <p:sp>
        <p:nvSpPr>
          <p:cNvPr id="4" name="Title 3"/>
          <p:cNvSpPr>
            <a:spLocks noGrp="1"/>
          </p:cNvSpPr>
          <p:nvPr>
            <p:ph type="title"/>
          </p:nvPr>
        </p:nvSpPr>
        <p:spPr/>
        <p:txBody>
          <a:bodyPr/>
          <a:lstStyle/>
          <a:p>
            <a:r>
              <a:rPr lang="en-US" dirty="0"/>
              <a:t>WhY do they Buy?   strategics</a:t>
            </a:r>
          </a:p>
        </p:txBody>
      </p:sp>
      <p:sp>
        <p:nvSpPr>
          <p:cNvPr id="8" name="Text Placeholder 2">
            <a:extLst>
              <a:ext uri="{FF2B5EF4-FFF2-40B4-BE49-F238E27FC236}">
                <a16:creationId xmlns:a16="http://schemas.microsoft.com/office/drawing/2014/main" id="{7C598A19-ADF7-43F1-A450-16F34ACE6BFB}"/>
              </a:ext>
            </a:extLst>
          </p:cNvPr>
          <p:cNvSpPr txBox="1">
            <a:spLocks/>
          </p:cNvSpPr>
          <p:nvPr/>
        </p:nvSpPr>
        <p:spPr>
          <a:xfrm>
            <a:off x="892096" y="1493910"/>
            <a:ext cx="3669845" cy="2843216"/>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800" b="1" dirty="0">
                <a:solidFill>
                  <a:schemeClr val="accent5">
                    <a:lumMod val="50000"/>
                  </a:schemeClr>
                </a:solidFill>
                <a:latin typeface="Calibri" pitchFamily="34" charset="0"/>
                <a:cs typeface="Calibri" pitchFamily="34" charset="0"/>
              </a:rPr>
              <a:t>Strategics</a:t>
            </a:r>
            <a:r>
              <a:rPr lang="en-US" sz="1800" dirty="0">
                <a:solidFill>
                  <a:schemeClr val="accent5">
                    <a:lumMod val="50000"/>
                  </a:schemeClr>
                </a:solidFill>
                <a:latin typeface="Calibri" pitchFamily="34" charset="0"/>
                <a:cs typeface="Calibri" pitchFamily="34" charset="0"/>
              </a:rPr>
              <a:t> </a:t>
            </a:r>
            <a:r>
              <a:rPr lang="en-US" sz="1800" b="1" dirty="0">
                <a:solidFill>
                  <a:schemeClr val="accent5">
                    <a:lumMod val="50000"/>
                  </a:schemeClr>
                </a:solidFill>
                <a:latin typeface="Calibri" pitchFamily="34" charset="0"/>
                <a:cs typeface="Calibri" pitchFamily="34" charset="0"/>
              </a:rPr>
              <a:t>buy for many reasons, to:  </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Acquire products, technology, IP</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Acquire customers, partners, relationships, accreditations etc.. </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Improve margins – add top line and achieve synergies on the bottom line</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Add geographical, horizontal, vertical, market penetration</a:t>
            </a:r>
          </a:p>
          <a:p>
            <a:pPr marL="573088" lvl="1" indent="-287338">
              <a:spcAft>
                <a:spcPts val="600"/>
              </a:spcAft>
              <a:buClr>
                <a:srgbClr val="487F95"/>
              </a:buClr>
              <a:buSzPct val="100000"/>
              <a:buFont typeface="Arial" panose="020B0604020202020204" pitchFamily="34" charset="0"/>
              <a:buChar char="•"/>
            </a:pPr>
            <a:endParaRPr lang="en-US" sz="1800" dirty="0">
              <a:solidFill>
                <a:srgbClr val="25292B"/>
              </a:solidFill>
              <a:latin typeface="Calibri" pitchFamily="34" charset="0"/>
              <a:cs typeface="Calibri" pitchFamily="34" charset="0"/>
            </a:endParaRPr>
          </a:p>
        </p:txBody>
      </p:sp>
      <p:sp>
        <p:nvSpPr>
          <p:cNvPr id="5" name="Text Placeholder 2">
            <a:extLst>
              <a:ext uri="{FF2B5EF4-FFF2-40B4-BE49-F238E27FC236}">
                <a16:creationId xmlns:a16="http://schemas.microsoft.com/office/drawing/2014/main" id="{0DE4BF9E-5A94-4569-8730-27ED61DCAFEB}"/>
              </a:ext>
            </a:extLst>
          </p:cNvPr>
          <p:cNvSpPr txBox="1">
            <a:spLocks/>
          </p:cNvSpPr>
          <p:nvPr/>
        </p:nvSpPr>
        <p:spPr>
          <a:xfrm>
            <a:off x="4447865" y="1873684"/>
            <a:ext cx="3588447" cy="2574953"/>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Eliminate their competition  - they may buy simply to shut down your business</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Ensure one of their competitors does not acquire you</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Acquire personnel – this is sometimes called an “Aquihire”  i.e.. an acquisition in order to hire</a:t>
            </a:r>
          </a:p>
          <a:p>
            <a:pPr marL="573088" lvl="1" indent="-287338">
              <a:spcAft>
                <a:spcPts val="600"/>
              </a:spcAft>
              <a:buClr>
                <a:srgbClr val="487F95"/>
              </a:buClr>
              <a:buSzPct val="100000"/>
              <a:buFont typeface="Arial" panose="020B0604020202020204" pitchFamily="34" charset="0"/>
              <a:buChar char="•"/>
            </a:pPr>
            <a:r>
              <a:rPr lang="en-US" sz="1600" dirty="0">
                <a:solidFill>
                  <a:srgbClr val="25292B"/>
                </a:solidFill>
                <a:latin typeface="Calibri" pitchFamily="34" charset="0"/>
                <a:cs typeface="Calibri" pitchFamily="34" charset="0"/>
              </a:rPr>
              <a:t>And many other reasons …</a:t>
            </a:r>
          </a:p>
        </p:txBody>
      </p:sp>
    </p:spTree>
    <p:extLst>
      <p:ext uri="{BB962C8B-B14F-4D97-AF65-F5344CB8AC3E}">
        <p14:creationId xmlns:p14="http://schemas.microsoft.com/office/powerpoint/2010/main" val="3734387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7AFF43-2FAC-254C-8DBB-110C3CD9B9A4}" type="slidenum">
              <a:rPr lang="en-US" smtClean="0"/>
              <a:pPr/>
              <a:t>9</a:t>
            </a:fld>
            <a:endParaRPr lang="en-US" dirty="0"/>
          </a:p>
        </p:txBody>
      </p:sp>
      <p:sp>
        <p:nvSpPr>
          <p:cNvPr id="4" name="Title 3"/>
          <p:cNvSpPr>
            <a:spLocks noGrp="1"/>
          </p:cNvSpPr>
          <p:nvPr>
            <p:ph type="title"/>
          </p:nvPr>
        </p:nvSpPr>
        <p:spPr>
          <a:xfrm>
            <a:off x="457199" y="416978"/>
            <a:ext cx="8443349" cy="712986"/>
          </a:xfrm>
        </p:spPr>
        <p:txBody>
          <a:bodyPr/>
          <a:lstStyle/>
          <a:p>
            <a:r>
              <a:rPr lang="en-US" dirty="0"/>
              <a:t>WhY buy?  Consolidators &amp; Roll-Up vehicles</a:t>
            </a:r>
          </a:p>
        </p:txBody>
      </p:sp>
      <p:sp>
        <p:nvSpPr>
          <p:cNvPr id="7" name="Text Placeholder 2">
            <a:extLst>
              <a:ext uri="{FF2B5EF4-FFF2-40B4-BE49-F238E27FC236}">
                <a16:creationId xmlns:a16="http://schemas.microsoft.com/office/drawing/2014/main" id="{C8D4D7B5-A09E-40F6-9207-1621A193AE74}"/>
              </a:ext>
            </a:extLst>
          </p:cNvPr>
          <p:cNvSpPr txBox="1">
            <a:spLocks/>
          </p:cNvSpPr>
          <p:nvPr/>
        </p:nvSpPr>
        <p:spPr>
          <a:xfrm>
            <a:off x="1163772" y="1520768"/>
            <a:ext cx="6816456" cy="3009999"/>
          </a:xfrm>
          <a:prstGeom prst="rect">
            <a:avLst/>
          </a:prstGeom>
        </p:spPr>
        <p:txBody>
          <a:bodyPr vert="horz" lIns="0" tIns="0" rIns="0" bIns="0" numCol="1" spcCol="228600"/>
          <a:lstStyle>
            <a:lvl1pPr marL="182880" indent="-182880" algn="l" defTabSz="457200" rtl="0" eaLnBrk="1" latinLnBrk="0" hangingPunct="1">
              <a:spcBef>
                <a:spcPct val="20000"/>
              </a:spcBef>
              <a:spcAft>
                <a:spcPts val="600"/>
              </a:spcAft>
              <a:buClr>
                <a:srgbClr val="487F95"/>
              </a:buClr>
              <a:buSzPct val="90000"/>
              <a:buFont typeface="Arial"/>
              <a:buChar char="•"/>
              <a:defRPr sz="1200" kern="1200" baseline="0">
                <a:solidFill>
                  <a:srgbClr val="25292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9862" indent="0">
              <a:buSzPct val="100000"/>
              <a:buNone/>
            </a:pPr>
            <a:r>
              <a:rPr lang="en-US" sz="1800" b="1" dirty="0">
                <a:solidFill>
                  <a:schemeClr val="accent5">
                    <a:lumMod val="50000"/>
                  </a:schemeClr>
                </a:solidFill>
                <a:latin typeface="Calibri" pitchFamily="34" charset="0"/>
                <a:cs typeface="Calibri" pitchFamily="34" charset="0"/>
              </a:rPr>
              <a:t>Consolidators</a:t>
            </a:r>
            <a:r>
              <a:rPr lang="en-US" sz="1800" dirty="0">
                <a:latin typeface="Calibri" pitchFamily="34" charset="0"/>
                <a:cs typeface="Calibri" pitchFamily="34" charset="0"/>
              </a:rPr>
              <a:t> </a:t>
            </a:r>
            <a:r>
              <a:rPr lang="en-US" sz="1800" dirty="0">
                <a:solidFill>
                  <a:schemeClr val="accent5">
                    <a:lumMod val="50000"/>
                  </a:schemeClr>
                </a:solidFill>
                <a:latin typeface="Calibri" pitchFamily="34" charset="0"/>
                <a:cs typeface="Calibri" pitchFamily="34" charset="0"/>
              </a:rPr>
              <a:t>&amp; </a:t>
            </a:r>
            <a:r>
              <a:rPr lang="en-US" sz="1800" b="1" dirty="0">
                <a:solidFill>
                  <a:schemeClr val="accent5">
                    <a:lumMod val="50000"/>
                  </a:schemeClr>
                </a:solidFill>
                <a:latin typeface="Calibri" pitchFamily="34" charset="0"/>
                <a:cs typeface="Calibri" pitchFamily="34" charset="0"/>
              </a:rPr>
              <a:t>Roll-Up Vehicles </a:t>
            </a:r>
            <a:r>
              <a:rPr lang="en-US" sz="1800" dirty="0">
                <a:latin typeface="Calibri" pitchFamily="34" charset="0"/>
                <a:cs typeface="Calibri" pitchFamily="34" charset="0"/>
              </a:rPr>
              <a:t>may buy for many of the same reasons as Strategics, but also:</a:t>
            </a:r>
          </a:p>
          <a:p>
            <a:pPr marL="573088" indent="-287338">
              <a:buSzPct val="100000"/>
              <a:buFont typeface="Arial" panose="020B0604020202020204" pitchFamily="34" charset="0"/>
              <a:buChar char="•"/>
            </a:pPr>
            <a:r>
              <a:rPr lang="en-US" sz="1600" dirty="0">
                <a:latin typeface="Calibri" pitchFamily="34" charset="0"/>
                <a:cs typeface="Calibri" pitchFamily="34" charset="0"/>
              </a:rPr>
              <a:t>Because they are in the </a:t>
            </a:r>
            <a:r>
              <a:rPr lang="en-US" sz="1600" b="1" i="1" dirty="0">
                <a:latin typeface="Calibri" pitchFamily="34" charset="0"/>
                <a:cs typeface="Calibri" pitchFamily="34" charset="0"/>
              </a:rPr>
              <a:t>business of acquiring companies</a:t>
            </a:r>
            <a:r>
              <a:rPr lang="en-US" sz="1600" dirty="0">
                <a:latin typeface="Calibri" pitchFamily="34" charset="0"/>
                <a:cs typeface="Calibri" pitchFamily="34" charset="0"/>
              </a:rPr>
              <a:t>, and may bolt you onto, or tuck you into, one of their existing subsidiaries</a:t>
            </a:r>
          </a:p>
          <a:p>
            <a:pPr marL="573088" indent="-287338">
              <a:buSzPct val="100000"/>
              <a:buFont typeface="Arial" panose="020B0604020202020204" pitchFamily="34" charset="0"/>
              <a:buChar char="•"/>
            </a:pPr>
            <a:r>
              <a:rPr lang="en-US" sz="1600" dirty="0">
                <a:latin typeface="Calibri" pitchFamily="34" charset="0"/>
                <a:cs typeface="Calibri" pitchFamily="34" charset="0"/>
              </a:rPr>
              <a:t>They look to add to the top line, </a:t>
            </a:r>
            <a:r>
              <a:rPr lang="en-US" sz="1600" b="1" i="1" dirty="0">
                <a:latin typeface="Calibri" pitchFamily="34" charset="0"/>
                <a:cs typeface="Calibri" pitchFamily="34" charset="0"/>
              </a:rPr>
              <a:t>achieve synergies </a:t>
            </a:r>
            <a:r>
              <a:rPr lang="en-US" sz="1600" dirty="0">
                <a:latin typeface="Calibri" pitchFamily="34" charset="0"/>
                <a:cs typeface="Calibri" pitchFamily="34" charset="0"/>
              </a:rPr>
              <a:t>with existing portfolio companies, eliminate redundant costs and improve their own bottom line</a:t>
            </a:r>
          </a:p>
          <a:p>
            <a:pPr marL="573088" indent="-287338">
              <a:buSzPct val="100000"/>
              <a:buFont typeface="Arial" panose="020B0604020202020204" pitchFamily="34" charset="0"/>
              <a:buChar char="•"/>
            </a:pPr>
            <a:r>
              <a:rPr lang="en-US" sz="1600" dirty="0">
                <a:latin typeface="Calibri" pitchFamily="34" charset="0"/>
                <a:cs typeface="Calibri" pitchFamily="34" charset="0"/>
              </a:rPr>
              <a:t>To </a:t>
            </a:r>
            <a:r>
              <a:rPr lang="en-US" sz="1600" b="1" i="1" dirty="0">
                <a:latin typeface="Calibri" pitchFamily="34" charset="0"/>
                <a:cs typeface="Calibri" pitchFamily="34" charset="0"/>
              </a:rPr>
              <a:t>achieve accretive valuations </a:t>
            </a:r>
            <a:r>
              <a:rPr lang="en-US" sz="1600" dirty="0">
                <a:latin typeface="Calibri" pitchFamily="34" charset="0"/>
                <a:cs typeface="Calibri" pitchFamily="34" charset="0"/>
              </a:rPr>
              <a:t>– buy you for as low as a valuation as possible, and either trade (if public) at a higher multiple, or be valued (if private) at a higher multiple</a:t>
            </a:r>
          </a:p>
          <a:p>
            <a:pPr marL="511175" indent="-341313">
              <a:buSzPct val="100000"/>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83841352"/>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tIns="0" numCol="3" spcCol="228600" rtlCol="0">
        <a:spAutoFit/>
      </a:bodyPr>
      <a:lstStyle>
        <a:defPPr marL="182880" indent="-182880" rtl="0">
          <a:lnSpc>
            <a:spcPct val="100000"/>
          </a:lnSpc>
          <a:spcBef>
            <a:spcPts val="0"/>
          </a:spcBef>
          <a:spcAft>
            <a:spcPts val="500"/>
          </a:spcAft>
          <a:buClr>
            <a:srgbClr val="487F95"/>
          </a:buClr>
          <a:buSzPct val="90000"/>
          <a:buFont typeface="Arial"/>
          <a:buChar char="•"/>
          <a:defRPr sz="1200" b="0" i="0" u="none" strike="noStrike" kern="1200" baseline="0" dirty="0" err="1" smtClean="0">
            <a:solidFill>
              <a:srgbClr val="25292B"/>
            </a:solidFill>
            <a:latin typeface="+mn-lt"/>
            <a:ea typeface="+mn-ea"/>
            <a:cs typeface="+mn-cs"/>
          </a:defRPr>
        </a:defPPr>
      </a:lstStyle>
    </a:tx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3540</TotalTime>
  <Words>5220</Words>
  <Application>Microsoft Macintosh PowerPoint</Application>
  <PresentationFormat>On-screen Show (16:9)</PresentationFormat>
  <Paragraphs>542</Paragraphs>
  <Slides>54</Slides>
  <Notes>15</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54</vt:i4>
      </vt:variant>
    </vt:vector>
  </HeadingPairs>
  <TitlesOfParts>
    <vt:vector size="66" baseType="lpstr">
      <vt:lpstr>Arial</vt:lpstr>
      <vt:lpstr>Calibri</vt:lpstr>
      <vt:lpstr>Courier New</vt:lpstr>
      <vt:lpstr>Helvetica</vt:lpstr>
      <vt:lpstr>Helvetica Neue</vt:lpstr>
      <vt:lpstr>1_Custom Design</vt:lpstr>
      <vt:lpstr>3_Custom Design</vt:lpstr>
      <vt:lpstr>4_Custom Design</vt:lpstr>
      <vt:lpstr>2_Custom Design</vt:lpstr>
      <vt:lpstr>Office Theme</vt:lpstr>
      <vt:lpstr>Custom Design</vt:lpstr>
      <vt:lpstr>5_Custom Design</vt:lpstr>
      <vt:lpstr>HOW AND WHEN TO PREPARE TO ACHIEVE A STRATEGIC EXIT  NEW VENTURES BC  – MAY 26, 2021</vt:lpstr>
      <vt:lpstr>About the presenter</vt:lpstr>
      <vt:lpstr>M&amp;A Process – Five recommended steps</vt:lpstr>
      <vt:lpstr>STEP 1 - educate</vt:lpstr>
      <vt:lpstr>Educate yourself – lots to learn</vt:lpstr>
      <vt:lpstr>educate yourself – lots to learn, con’t</vt:lpstr>
      <vt:lpstr>Who buys?</vt:lpstr>
      <vt:lpstr>WhY do they Buy?   strategics</vt:lpstr>
      <vt:lpstr>WhY buy?  Consolidators &amp; Roll-Up vehicles</vt:lpstr>
      <vt:lpstr>WhY buY?  pe funds &amp; vcs</vt:lpstr>
      <vt:lpstr>WhY buy?  search funds, entrepreneurs etc.</vt:lpstr>
      <vt:lpstr>WhO is key to the process?</vt:lpstr>
      <vt:lpstr>What can go wrong?</vt:lpstr>
      <vt:lpstr>maximizing valuation</vt:lpstr>
      <vt:lpstr>valuation Methodologies – the basics</vt:lpstr>
      <vt:lpstr>Some Other valuation methodologies</vt:lpstr>
      <vt:lpstr>performance metrics – saas example</vt:lpstr>
      <vt:lpstr>Valuation - saas example</vt:lpstr>
      <vt:lpstr>Valuation - saas example</vt:lpstr>
      <vt:lpstr>How is a strategic valuation secured?</vt:lpstr>
      <vt:lpstr>STEP 2 - ANALYZE</vt:lpstr>
      <vt:lpstr>Step 2:  ANALYZE</vt:lpstr>
      <vt:lpstr>“GAP” ANALYSIS</vt:lpstr>
      <vt:lpstr>“GAP” ANALYSIS</vt:lpstr>
      <vt:lpstr>storyboard – Key strategic Questions</vt:lpstr>
      <vt:lpstr>storyboard – Key strategic Questions, con’t</vt:lpstr>
      <vt:lpstr>STEP 3 - PREPARE</vt:lpstr>
      <vt:lpstr>STep 3:  PREPARE – the core documents</vt:lpstr>
      <vt:lpstr>STep 3:  PREPARE – the core documents con’t</vt:lpstr>
      <vt:lpstr>Business &amp; strategy documents</vt:lpstr>
      <vt:lpstr>financial documents</vt:lpstr>
      <vt:lpstr>supporting documents</vt:lpstr>
      <vt:lpstr>presentation documents</vt:lpstr>
      <vt:lpstr>process documents</vt:lpstr>
      <vt:lpstr> break - 10 minutes</vt:lpstr>
      <vt:lpstr>STEP 4 – go to market</vt:lpstr>
      <vt:lpstr>Step 4:  When to go market</vt:lpstr>
      <vt:lpstr>the exit plan</vt:lpstr>
      <vt:lpstr>Deal process</vt:lpstr>
      <vt:lpstr>Deal process - Steps</vt:lpstr>
      <vt:lpstr>Deal process – Steps con’t</vt:lpstr>
      <vt:lpstr>Go to Market objectives</vt:lpstr>
      <vt:lpstr>How to get Multiple offers?</vt:lpstr>
      <vt:lpstr>STEP 5 – close the deal</vt:lpstr>
      <vt:lpstr>STep 5:  CLOSing THE DEAL</vt:lpstr>
      <vt:lpstr>Deal process – closing Steps, revisited</vt:lpstr>
      <vt:lpstr>The loi – get it right</vt:lpstr>
      <vt:lpstr>What terms should an loi contain?</vt:lpstr>
      <vt:lpstr>payment terms </vt:lpstr>
      <vt:lpstr>Price adjustment clauses</vt:lpstr>
      <vt:lpstr>Working cap adjustments, two examples</vt:lpstr>
      <vt:lpstr>FINAL NOTE</vt:lpstr>
      <vt:lpstr>Tech m&amp;A report – “M&amp;A in the Time of Covid”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Hicks</dc:creator>
  <cp:lastModifiedBy>Angie Schick</cp:lastModifiedBy>
  <cp:revision>770</cp:revision>
  <dcterms:created xsi:type="dcterms:W3CDTF">2014-11-17T23:34:03Z</dcterms:created>
  <dcterms:modified xsi:type="dcterms:W3CDTF">2021-05-13T23:24:59Z</dcterms:modified>
</cp:coreProperties>
</file>