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8"/>
  </p:notesMasterIdLst>
  <p:handoutMasterIdLst>
    <p:handoutMasterId r:id="rId69"/>
  </p:handoutMasterIdLst>
  <p:sldIdLst>
    <p:sldId id="259" r:id="rId2"/>
    <p:sldId id="388" r:id="rId3"/>
    <p:sldId id="432" r:id="rId4"/>
    <p:sldId id="270" r:id="rId5"/>
    <p:sldId id="543" r:id="rId6"/>
    <p:sldId id="384" r:id="rId7"/>
    <p:sldId id="386" r:id="rId8"/>
    <p:sldId id="544" r:id="rId9"/>
    <p:sldId id="408" r:id="rId10"/>
    <p:sldId id="385" r:id="rId11"/>
    <p:sldId id="492" r:id="rId12"/>
    <p:sldId id="493" r:id="rId13"/>
    <p:sldId id="525" r:id="rId14"/>
    <p:sldId id="540" r:id="rId15"/>
    <p:sldId id="517" r:id="rId16"/>
    <p:sldId id="518" r:id="rId17"/>
    <p:sldId id="409" r:id="rId18"/>
    <p:sldId id="496" r:id="rId19"/>
    <p:sldId id="435" r:id="rId20"/>
    <p:sldId id="328" r:id="rId21"/>
    <p:sldId id="425" r:id="rId22"/>
    <p:sldId id="553" r:id="rId23"/>
    <p:sldId id="551" r:id="rId24"/>
    <p:sldId id="552" r:id="rId25"/>
    <p:sldId id="585" r:id="rId26"/>
    <p:sldId id="590" r:id="rId27"/>
    <p:sldId id="275" r:id="rId28"/>
    <p:sldId id="276" r:id="rId29"/>
    <p:sldId id="278" r:id="rId30"/>
    <p:sldId id="589" r:id="rId31"/>
    <p:sldId id="429" r:id="rId32"/>
    <p:sldId id="281" r:id="rId33"/>
    <p:sldId id="282" r:id="rId34"/>
    <p:sldId id="345" r:id="rId35"/>
    <p:sldId id="284" r:id="rId36"/>
    <p:sldId id="346" r:id="rId37"/>
    <p:sldId id="410" r:id="rId38"/>
    <p:sldId id="285" r:id="rId39"/>
    <p:sldId id="286" r:id="rId40"/>
    <p:sldId id="500" r:id="rId41"/>
    <p:sldId id="501" r:id="rId42"/>
    <p:sldId id="430" r:id="rId43"/>
    <p:sldId id="349" r:id="rId44"/>
    <p:sldId id="288" r:id="rId45"/>
    <p:sldId id="289" r:id="rId46"/>
    <p:sldId id="584" r:id="rId47"/>
    <p:sldId id="570" r:id="rId48"/>
    <p:sldId id="575" r:id="rId49"/>
    <p:sldId id="561" r:id="rId50"/>
    <p:sldId id="577" r:id="rId51"/>
    <p:sldId id="578" r:id="rId52"/>
    <p:sldId id="581" r:id="rId53"/>
    <p:sldId id="586" r:id="rId54"/>
    <p:sldId id="587" r:id="rId55"/>
    <p:sldId id="588" r:id="rId56"/>
    <p:sldId id="579" r:id="rId57"/>
    <p:sldId id="554" r:id="rId58"/>
    <p:sldId id="580" r:id="rId59"/>
    <p:sldId id="555" r:id="rId60"/>
    <p:sldId id="556" r:id="rId61"/>
    <p:sldId id="559" r:id="rId62"/>
    <p:sldId id="593" r:id="rId63"/>
    <p:sldId id="592" r:id="rId64"/>
    <p:sldId id="591" r:id="rId65"/>
    <p:sldId id="523" r:id="rId66"/>
    <p:sldId id="568" r:id="rId6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66FF"/>
    <a:srgbClr val="00FFFF"/>
    <a:srgbClr val="66FF33"/>
    <a:srgbClr val="FF0000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368" autoAdjust="0"/>
  </p:normalViewPr>
  <p:slideViewPr>
    <p:cSldViewPr>
      <p:cViewPr varScale="1">
        <p:scale>
          <a:sx n="68" d="100"/>
          <a:sy n="68" d="100"/>
        </p:scale>
        <p:origin x="14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EE0C7-76F2-42AE-9D4C-71EE11BCEB4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5E7505F-36E0-4AFC-BB3D-5F0A93EF6EFB}">
      <dgm:prSet phldrT="[Text]"/>
      <dgm:spPr/>
      <dgm:t>
        <a:bodyPr/>
        <a:lstStyle/>
        <a:p>
          <a:r>
            <a:rPr lang="en-US" dirty="0"/>
            <a:t>Product</a:t>
          </a:r>
          <a:endParaRPr lang="en-CA" dirty="0"/>
        </a:p>
      </dgm:t>
    </dgm:pt>
    <dgm:pt modelId="{FCB54445-0449-4602-8BB3-92054A89DBA8}" type="parTrans" cxnId="{564DA467-6827-4A04-A4A1-F12FD07485F4}">
      <dgm:prSet/>
      <dgm:spPr/>
      <dgm:t>
        <a:bodyPr/>
        <a:lstStyle/>
        <a:p>
          <a:endParaRPr lang="en-CA"/>
        </a:p>
      </dgm:t>
    </dgm:pt>
    <dgm:pt modelId="{67C09257-3F16-48CF-AFA9-ABF84A43AB29}" type="sibTrans" cxnId="{564DA467-6827-4A04-A4A1-F12FD07485F4}">
      <dgm:prSet/>
      <dgm:spPr/>
      <dgm:t>
        <a:bodyPr/>
        <a:lstStyle/>
        <a:p>
          <a:endParaRPr lang="en-CA"/>
        </a:p>
      </dgm:t>
    </dgm:pt>
    <dgm:pt modelId="{33D01354-ABA9-4992-9471-35BA6ECC3899}">
      <dgm:prSet phldrT="[Text]"/>
      <dgm:spPr/>
      <dgm:t>
        <a:bodyPr/>
        <a:lstStyle/>
        <a:p>
          <a:r>
            <a:rPr lang="en-US" dirty="0"/>
            <a:t>Revenue</a:t>
          </a:r>
          <a:endParaRPr lang="en-CA" dirty="0"/>
        </a:p>
      </dgm:t>
    </dgm:pt>
    <dgm:pt modelId="{2DFBBB34-D179-45EE-811F-C26FD47F281D}" type="parTrans" cxnId="{9B77656D-EC4F-422A-A5B0-7F92490F07EB}">
      <dgm:prSet/>
      <dgm:spPr/>
      <dgm:t>
        <a:bodyPr/>
        <a:lstStyle/>
        <a:p>
          <a:endParaRPr lang="en-CA"/>
        </a:p>
      </dgm:t>
    </dgm:pt>
    <dgm:pt modelId="{026A8EFC-53C8-46F7-9A9B-FF7A032B95FC}" type="sibTrans" cxnId="{9B77656D-EC4F-422A-A5B0-7F92490F07EB}">
      <dgm:prSet/>
      <dgm:spPr/>
      <dgm:t>
        <a:bodyPr/>
        <a:lstStyle/>
        <a:p>
          <a:endParaRPr lang="en-CA"/>
        </a:p>
      </dgm:t>
    </dgm:pt>
    <dgm:pt modelId="{5EE0CD73-02E3-4A04-941B-2E03FA2E30AA}">
      <dgm:prSet phldrT="[Text]"/>
      <dgm:spPr/>
      <dgm:t>
        <a:bodyPr/>
        <a:lstStyle/>
        <a:p>
          <a:r>
            <a:rPr lang="en-US" dirty="0"/>
            <a:t>Market</a:t>
          </a:r>
          <a:endParaRPr lang="en-CA" dirty="0"/>
        </a:p>
      </dgm:t>
    </dgm:pt>
    <dgm:pt modelId="{63E46CD1-0852-4FE5-B458-D9FEB729980A}" type="parTrans" cxnId="{784A9BCD-791E-4BA9-92D2-909B97077145}">
      <dgm:prSet/>
      <dgm:spPr/>
      <dgm:t>
        <a:bodyPr/>
        <a:lstStyle/>
        <a:p>
          <a:endParaRPr lang="en-CA"/>
        </a:p>
      </dgm:t>
    </dgm:pt>
    <dgm:pt modelId="{22497D3E-093D-440C-BF6A-F0A8F92687A3}" type="sibTrans" cxnId="{784A9BCD-791E-4BA9-92D2-909B97077145}">
      <dgm:prSet/>
      <dgm:spPr/>
      <dgm:t>
        <a:bodyPr/>
        <a:lstStyle/>
        <a:p>
          <a:endParaRPr lang="en-CA"/>
        </a:p>
      </dgm:t>
    </dgm:pt>
    <dgm:pt modelId="{DBF1C386-4C22-4DC7-BEFB-1C20A869A1B5}" type="pres">
      <dgm:prSet presAssocID="{1C4EE0C7-76F2-42AE-9D4C-71EE11BCEB4C}" presName="Name0" presStyleCnt="0">
        <dgm:presLayoutVars>
          <dgm:dir/>
          <dgm:resizeHandles val="exact"/>
        </dgm:presLayoutVars>
      </dgm:prSet>
      <dgm:spPr/>
    </dgm:pt>
    <dgm:pt modelId="{5B777D23-A0A5-4E2A-BB76-C9A5BC2699C9}" type="pres">
      <dgm:prSet presAssocID="{55E7505F-36E0-4AFC-BB3D-5F0A93EF6EFB}" presName="node" presStyleLbl="node1" presStyleIdx="0" presStyleCnt="3" custRadScaleRad="82325" custRadScaleInc="-2103">
        <dgm:presLayoutVars>
          <dgm:bulletEnabled val="1"/>
        </dgm:presLayoutVars>
      </dgm:prSet>
      <dgm:spPr/>
    </dgm:pt>
    <dgm:pt modelId="{A3EB4E7E-6426-4671-8F75-351C9DB877D0}" type="pres">
      <dgm:prSet presAssocID="{67C09257-3F16-48CF-AFA9-ABF84A43AB29}" presName="sibTrans" presStyleLbl="sibTrans2D1" presStyleIdx="0" presStyleCnt="3"/>
      <dgm:spPr/>
    </dgm:pt>
    <dgm:pt modelId="{01B3A09E-CD93-4461-863E-8EDF4B7E5EF8}" type="pres">
      <dgm:prSet presAssocID="{67C09257-3F16-48CF-AFA9-ABF84A43AB29}" presName="connectorText" presStyleLbl="sibTrans2D1" presStyleIdx="0" presStyleCnt="3"/>
      <dgm:spPr/>
    </dgm:pt>
    <dgm:pt modelId="{380977EC-853B-40E6-9657-B6EC70C65F8E}" type="pres">
      <dgm:prSet presAssocID="{33D01354-ABA9-4992-9471-35BA6ECC3899}" presName="node" presStyleLbl="node1" presStyleIdx="1" presStyleCnt="3" custRadScaleRad="91300" custRadScaleInc="-4344">
        <dgm:presLayoutVars>
          <dgm:bulletEnabled val="1"/>
        </dgm:presLayoutVars>
      </dgm:prSet>
      <dgm:spPr/>
    </dgm:pt>
    <dgm:pt modelId="{B24B2797-0CEB-446F-AC63-EDB1132BD1B0}" type="pres">
      <dgm:prSet presAssocID="{026A8EFC-53C8-46F7-9A9B-FF7A032B95FC}" presName="sibTrans" presStyleLbl="sibTrans2D1" presStyleIdx="1" presStyleCnt="3"/>
      <dgm:spPr/>
    </dgm:pt>
    <dgm:pt modelId="{5F169704-BCD7-4053-B383-11BCF9EB6F7F}" type="pres">
      <dgm:prSet presAssocID="{026A8EFC-53C8-46F7-9A9B-FF7A032B95FC}" presName="connectorText" presStyleLbl="sibTrans2D1" presStyleIdx="1" presStyleCnt="3"/>
      <dgm:spPr/>
    </dgm:pt>
    <dgm:pt modelId="{79E1A255-1716-4B62-9097-A55D2362835F}" type="pres">
      <dgm:prSet presAssocID="{5EE0CD73-02E3-4A04-941B-2E03FA2E30AA}" presName="node" presStyleLbl="node1" presStyleIdx="2" presStyleCnt="3" custRadScaleRad="94534" custRadScaleInc="6029">
        <dgm:presLayoutVars>
          <dgm:bulletEnabled val="1"/>
        </dgm:presLayoutVars>
      </dgm:prSet>
      <dgm:spPr/>
    </dgm:pt>
    <dgm:pt modelId="{8DA16045-A014-4C9D-9A00-8E3E697E34AF}" type="pres">
      <dgm:prSet presAssocID="{22497D3E-093D-440C-BF6A-F0A8F92687A3}" presName="sibTrans" presStyleLbl="sibTrans2D1" presStyleIdx="2" presStyleCnt="3"/>
      <dgm:spPr/>
    </dgm:pt>
    <dgm:pt modelId="{6DE6E564-8143-484F-9CA2-6C34F5B79C0A}" type="pres">
      <dgm:prSet presAssocID="{22497D3E-093D-440C-BF6A-F0A8F92687A3}" presName="connectorText" presStyleLbl="sibTrans2D1" presStyleIdx="2" presStyleCnt="3"/>
      <dgm:spPr/>
    </dgm:pt>
  </dgm:ptLst>
  <dgm:cxnLst>
    <dgm:cxn modelId="{4417F601-D57E-4D07-9A37-B0A02B8D9D98}" type="presOf" srcId="{026A8EFC-53C8-46F7-9A9B-FF7A032B95FC}" destId="{B24B2797-0CEB-446F-AC63-EDB1132BD1B0}" srcOrd="0" destOrd="0" presId="urn:microsoft.com/office/officeart/2005/8/layout/cycle7"/>
    <dgm:cxn modelId="{32DC7708-3D7E-454D-AD83-4564AA1AE139}" type="presOf" srcId="{67C09257-3F16-48CF-AFA9-ABF84A43AB29}" destId="{A3EB4E7E-6426-4671-8F75-351C9DB877D0}" srcOrd="0" destOrd="0" presId="urn:microsoft.com/office/officeart/2005/8/layout/cycle7"/>
    <dgm:cxn modelId="{ED846E0B-4975-44DE-8B87-D00D94C868F4}" type="presOf" srcId="{22497D3E-093D-440C-BF6A-F0A8F92687A3}" destId="{6DE6E564-8143-484F-9CA2-6C34F5B79C0A}" srcOrd="1" destOrd="0" presId="urn:microsoft.com/office/officeart/2005/8/layout/cycle7"/>
    <dgm:cxn modelId="{1027601B-21DD-4B56-8585-2CF3F2480C9B}" type="presOf" srcId="{5EE0CD73-02E3-4A04-941B-2E03FA2E30AA}" destId="{79E1A255-1716-4B62-9097-A55D2362835F}" srcOrd="0" destOrd="0" presId="urn:microsoft.com/office/officeart/2005/8/layout/cycle7"/>
    <dgm:cxn modelId="{564DA467-6827-4A04-A4A1-F12FD07485F4}" srcId="{1C4EE0C7-76F2-42AE-9D4C-71EE11BCEB4C}" destId="{55E7505F-36E0-4AFC-BB3D-5F0A93EF6EFB}" srcOrd="0" destOrd="0" parTransId="{FCB54445-0449-4602-8BB3-92054A89DBA8}" sibTransId="{67C09257-3F16-48CF-AFA9-ABF84A43AB29}"/>
    <dgm:cxn modelId="{9B77656D-EC4F-422A-A5B0-7F92490F07EB}" srcId="{1C4EE0C7-76F2-42AE-9D4C-71EE11BCEB4C}" destId="{33D01354-ABA9-4992-9471-35BA6ECC3899}" srcOrd="1" destOrd="0" parTransId="{2DFBBB34-D179-45EE-811F-C26FD47F281D}" sibTransId="{026A8EFC-53C8-46F7-9A9B-FF7A032B95FC}"/>
    <dgm:cxn modelId="{4F5B7191-2F86-4BE4-8961-72F8871AEBA3}" type="presOf" srcId="{026A8EFC-53C8-46F7-9A9B-FF7A032B95FC}" destId="{5F169704-BCD7-4053-B383-11BCF9EB6F7F}" srcOrd="1" destOrd="0" presId="urn:microsoft.com/office/officeart/2005/8/layout/cycle7"/>
    <dgm:cxn modelId="{4629AA95-8005-4B06-998F-105989DA458D}" type="presOf" srcId="{1C4EE0C7-76F2-42AE-9D4C-71EE11BCEB4C}" destId="{DBF1C386-4C22-4DC7-BEFB-1C20A869A1B5}" srcOrd="0" destOrd="0" presId="urn:microsoft.com/office/officeart/2005/8/layout/cycle7"/>
    <dgm:cxn modelId="{2C74F0A3-95DB-4E91-97A2-AB1B4C389AD4}" type="presOf" srcId="{67C09257-3F16-48CF-AFA9-ABF84A43AB29}" destId="{01B3A09E-CD93-4461-863E-8EDF4B7E5EF8}" srcOrd="1" destOrd="0" presId="urn:microsoft.com/office/officeart/2005/8/layout/cycle7"/>
    <dgm:cxn modelId="{502A9DA6-E3F6-4586-8B6E-2357438D3D96}" type="presOf" srcId="{33D01354-ABA9-4992-9471-35BA6ECC3899}" destId="{380977EC-853B-40E6-9657-B6EC70C65F8E}" srcOrd="0" destOrd="0" presId="urn:microsoft.com/office/officeart/2005/8/layout/cycle7"/>
    <dgm:cxn modelId="{890840A7-4518-46EF-8CDC-F3C0B0627613}" type="presOf" srcId="{55E7505F-36E0-4AFC-BB3D-5F0A93EF6EFB}" destId="{5B777D23-A0A5-4E2A-BB76-C9A5BC2699C9}" srcOrd="0" destOrd="0" presId="urn:microsoft.com/office/officeart/2005/8/layout/cycle7"/>
    <dgm:cxn modelId="{0BFA81B9-27A2-44D7-9098-27D8B059CF47}" type="presOf" srcId="{22497D3E-093D-440C-BF6A-F0A8F92687A3}" destId="{8DA16045-A014-4C9D-9A00-8E3E697E34AF}" srcOrd="0" destOrd="0" presId="urn:microsoft.com/office/officeart/2005/8/layout/cycle7"/>
    <dgm:cxn modelId="{784A9BCD-791E-4BA9-92D2-909B97077145}" srcId="{1C4EE0C7-76F2-42AE-9D4C-71EE11BCEB4C}" destId="{5EE0CD73-02E3-4A04-941B-2E03FA2E30AA}" srcOrd="2" destOrd="0" parTransId="{63E46CD1-0852-4FE5-B458-D9FEB729980A}" sibTransId="{22497D3E-093D-440C-BF6A-F0A8F92687A3}"/>
    <dgm:cxn modelId="{211F33FD-237A-4A31-AA3D-71A45E7A8519}" type="presParOf" srcId="{DBF1C386-4C22-4DC7-BEFB-1C20A869A1B5}" destId="{5B777D23-A0A5-4E2A-BB76-C9A5BC2699C9}" srcOrd="0" destOrd="0" presId="urn:microsoft.com/office/officeart/2005/8/layout/cycle7"/>
    <dgm:cxn modelId="{F3E22046-84DF-49D1-9BF0-4895F62076BD}" type="presParOf" srcId="{DBF1C386-4C22-4DC7-BEFB-1C20A869A1B5}" destId="{A3EB4E7E-6426-4671-8F75-351C9DB877D0}" srcOrd="1" destOrd="0" presId="urn:microsoft.com/office/officeart/2005/8/layout/cycle7"/>
    <dgm:cxn modelId="{D5D7B294-C35C-45E3-800F-07DBEBDD1DF7}" type="presParOf" srcId="{A3EB4E7E-6426-4671-8F75-351C9DB877D0}" destId="{01B3A09E-CD93-4461-863E-8EDF4B7E5EF8}" srcOrd="0" destOrd="0" presId="urn:microsoft.com/office/officeart/2005/8/layout/cycle7"/>
    <dgm:cxn modelId="{B0C80F18-27EC-45FD-9109-C3F2C46434D0}" type="presParOf" srcId="{DBF1C386-4C22-4DC7-BEFB-1C20A869A1B5}" destId="{380977EC-853B-40E6-9657-B6EC70C65F8E}" srcOrd="2" destOrd="0" presId="urn:microsoft.com/office/officeart/2005/8/layout/cycle7"/>
    <dgm:cxn modelId="{C9B37DC5-9B03-4A4C-9020-30F25C311053}" type="presParOf" srcId="{DBF1C386-4C22-4DC7-BEFB-1C20A869A1B5}" destId="{B24B2797-0CEB-446F-AC63-EDB1132BD1B0}" srcOrd="3" destOrd="0" presId="urn:microsoft.com/office/officeart/2005/8/layout/cycle7"/>
    <dgm:cxn modelId="{9FD0C675-711C-4088-9019-215B115097A3}" type="presParOf" srcId="{B24B2797-0CEB-446F-AC63-EDB1132BD1B0}" destId="{5F169704-BCD7-4053-B383-11BCF9EB6F7F}" srcOrd="0" destOrd="0" presId="urn:microsoft.com/office/officeart/2005/8/layout/cycle7"/>
    <dgm:cxn modelId="{3C9D549F-B222-4ABC-AA15-2761A6BF5FA1}" type="presParOf" srcId="{DBF1C386-4C22-4DC7-BEFB-1C20A869A1B5}" destId="{79E1A255-1716-4B62-9097-A55D2362835F}" srcOrd="4" destOrd="0" presId="urn:microsoft.com/office/officeart/2005/8/layout/cycle7"/>
    <dgm:cxn modelId="{6473032D-DEED-46DD-9474-9A3CF6475F89}" type="presParOf" srcId="{DBF1C386-4C22-4DC7-BEFB-1C20A869A1B5}" destId="{8DA16045-A014-4C9D-9A00-8E3E697E34AF}" srcOrd="5" destOrd="0" presId="urn:microsoft.com/office/officeart/2005/8/layout/cycle7"/>
    <dgm:cxn modelId="{6DCB39C9-F5D0-4031-AED6-E7514746BB3C}" type="presParOf" srcId="{8DA16045-A014-4C9D-9A00-8E3E697E34AF}" destId="{6DE6E564-8143-484F-9CA2-6C34F5B79C0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05558-143B-6848-A385-A4645DAF335A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49984-2444-9744-B2C7-A9B754DE021A}">
      <dgm:prSet/>
      <dgm:spPr/>
      <dgm:t>
        <a:bodyPr/>
        <a:lstStyle/>
        <a:p>
          <a:pPr rtl="0"/>
          <a:r>
            <a:rPr lang="en-US" dirty="0"/>
            <a:t>Value of Your Offering</a:t>
          </a:r>
        </a:p>
      </dgm:t>
    </dgm:pt>
    <dgm:pt modelId="{68C7BE2B-8A60-A34F-AE77-E1F37511E55B}" type="parTrans" cxnId="{78CCDAF8-439E-184B-8F79-0EB4923C804F}">
      <dgm:prSet/>
      <dgm:spPr/>
      <dgm:t>
        <a:bodyPr/>
        <a:lstStyle/>
        <a:p>
          <a:endParaRPr lang="en-US"/>
        </a:p>
      </dgm:t>
    </dgm:pt>
    <dgm:pt modelId="{27AC3B31-BAE4-B247-8E0B-76164199552A}" type="sibTrans" cxnId="{78CCDAF8-439E-184B-8F79-0EB4923C804F}">
      <dgm:prSet/>
      <dgm:spPr/>
      <dgm:t>
        <a:bodyPr/>
        <a:lstStyle/>
        <a:p>
          <a:endParaRPr lang="en-US"/>
        </a:p>
      </dgm:t>
    </dgm:pt>
    <dgm:pt modelId="{850105C7-1A3F-E342-BF44-19F8DBC815B0}">
      <dgm:prSet/>
      <dgm:spPr/>
      <dgm:t>
        <a:bodyPr/>
        <a:lstStyle/>
        <a:p>
          <a:pPr rtl="0"/>
          <a:r>
            <a:rPr lang="en-US" dirty="0"/>
            <a:t>Value Offered by Competitors</a:t>
          </a:r>
        </a:p>
      </dgm:t>
    </dgm:pt>
    <dgm:pt modelId="{25A41575-E79F-054B-A8D2-D5FFB108099B}" type="parTrans" cxnId="{5823F9DB-1A3A-E94D-8736-F1539DC7FD80}">
      <dgm:prSet/>
      <dgm:spPr/>
      <dgm:t>
        <a:bodyPr/>
        <a:lstStyle/>
        <a:p>
          <a:endParaRPr lang="en-US"/>
        </a:p>
      </dgm:t>
    </dgm:pt>
    <dgm:pt modelId="{52618ACE-7295-6D4F-9960-2C97AC3C65B3}" type="sibTrans" cxnId="{5823F9DB-1A3A-E94D-8736-F1539DC7FD80}">
      <dgm:prSet/>
      <dgm:spPr/>
      <dgm:t>
        <a:bodyPr/>
        <a:lstStyle/>
        <a:p>
          <a:endParaRPr lang="en-US"/>
        </a:p>
      </dgm:t>
    </dgm:pt>
    <dgm:pt modelId="{BB75E76F-0889-7B46-8404-F6CE51AB1718}" type="pres">
      <dgm:prSet presAssocID="{2A505558-143B-6848-A385-A4645DAF335A}" presName="compositeShape" presStyleCnt="0">
        <dgm:presLayoutVars>
          <dgm:chMax val="2"/>
          <dgm:dir/>
          <dgm:resizeHandles val="exact"/>
        </dgm:presLayoutVars>
      </dgm:prSet>
      <dgm:spPr/>
    </dgm:pt>
    <dgm:pt modelId="{885B0897-25C1-F843-9696-F01FF613D62C}" type="pres">
      <dgm:prSet presAssocID="{2A505558-143B-6848-A385-A4645DAF335A}" presName="ribbon" presStyleLbl="node1" presStyleIdx="0" presStyleCnt="1"/>
      <dgm:spPr/>
    </dgm:pt>
    <dgm:pt modelId="{7885EE34-AA24-1D46-A7B4-CB2C780FF9F2}" type="pres">
      <dgm:prSet presAssocID="{2A505558-143B-6848-A385-A4645DAF335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AE0D6A8-F713-884A-BB51-5FE40ED01E9D}" type="pres">
      <dgm:prSet presAssocID="{2A505558-143B-6848-A385-A4645DAF335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FB0045-9B39-4A29-B116-29C2992CD864}" type="presOf" srcId="{2A505558-143B-6848-A385-A4645DAF335A}" destId="{BB75E76F-0889-7B46-8404-F6CE51AB1718}" srcOrd="0" destOrd="0" presId="urn:microsoft.com/office/officeart/2005/8/layout/arrow6"/>
    <dgm:cxn modelId="{A5FE31C4-D215-40D7-82C7-2C0947326C8D}" type="presOf" srcId="{850105C7-1A3F-E342-BF44-19F8DBC815B0}" destId="{EAE0D6A8-F713-884A-BB51-5FE40ED01E9D}" srcOrd="0" destOrd="0" presId="urn:microsoft.com/office/officeart/2005/8/layout/arrow6"/>
    <dgm:cxn modelId="{5823F9DB-1A3A-E94D-8736-F1539DC7FD80}" srcId="{2A505558-143B-6848-A385-A4645DAF335A}" destId="{850105C7-1A3F-E342-BF44-19F8DBC815B0}" srcOrd="1" destOrd="0" parTransId="{25A41575-E79F-054B-A8D2-D5FFB108099B}" sibTransId="{52618ACE-7295-6D4F-9960-2C97AC3C65B3}"/>
    <dgm:cxn modelId="{D870BFED-0953-44B5-A828-CBA2AD2CD1F6}" type="presOf" srcId="{A2C49984-2444-9744-B2C7-A9B754DE021A}" destId="{7885EE34-AA24-1D46-A7B4-CB2C780FF9F2}" srcOrd="0" destOrd="0" presId="urn:microsoft.com/office/officeart/2005/8/layout/arrow6"/>
    <dgm:cxn modelId="{78CCDAF8-439E-184B-8F79-0EB4923C804F}" srcId="{2A505558-143B-6848-A385-A4645DAF335A}" destId="{A2C49984-2444-9744-B2C7-A9B754DE021A}" srcOrd="0" destOrd="0" parTransId="{68C7BE2B-8A60-A34F-AE77-E1F37511E55B}" sibTransId="{27AC3B31-BAE4-B247-8E0B-76164199552A}"/>
    <dgm:cxn modelId="{C288EC1A-69D2-42B9-A21C-E7E7A3C1A242}" type="presParOf" srcId="{BB75E76F-0889-7B46-8404-F6CE51AB1718}" destId="{885B0897-25C1-F843-9696-F01FF613D62C}" srcOrd="0" destOrd="0" presId="urn:microsoft.com/office/officeart/2005/8/layout/arrow6"/>
    <dgm:cxn modelId="{981531C4-E5E2-495C-A433-F0D0C50D14F4}" type="presParOf" srcId="{BB75E76F-0889-7B46-8404-F6CE51AB1718}" destId="{7885EE34-AA24-1D46-A7B4-CB2C780FF9F2}" srcOrd="1" destOrd="0" presId="urn:microsoft.com/office/officeart/2005/8/layout/arrow6"/>
    <dgm:cxn modelId="{105C6353-99CE-4CDB-BA13-E42D66E7EB48}" type="presParOf" srcId="{BB75E76F-0889-7B46-8404-F6CE51AB1718}" destId="{EAE0D6A8-F713-884A-BB51-5FE40ED01E9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06639-E163-FB40-A123-E270E5CC925C}" type="doc">
      <dgm:prSet loTypeId="urn:microsoft.com/office/officeart/2005/8/layout/matrix1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421066F-EB31-F04D-A64F-E2B043790379}">
      <dgm:prSet phldrT="[Text]"/>
      <dgm:spPr/>
      <dgm:t>
        <a:bodyPr/>
        <a:lstStyle/>
        <a:p>
          <a:r>
            <a:rPr lang="en-US" dirty="0"/>
            <a:t>Social Platforms</a:t>
          </a:r>
        </a:p>
        <a:p>
          <a:endParaRPr lang="en-US" dirty="0"/>
        </a:p>
      </dgm:t>
    </dgm:pt>
    <dgm:pt modelId="{21361BEB-E389-B745-8789-94EE7440C82D}" type="parTrans" cxnId="{B3913BF2-2825-8D44-BA5E-E76E28D39BA2}">
      <dgm:prSet/>
      <dgm:spPr/>
      <dgm:t>
        <a:bodyPr/>
        <a:lstStyle/>
        <a:p>
          <a:endParaRPr lang="en-US"/>
        </a:p>
      </dgm:t>
    </dgm:pt>
    <dgm:pt modelId="{733AE915-0665-514B-9CE7-0C3A57FAB534}" type="sibTrans" cxnId="{B3913BF2-2825-8D44-BA5E-E76E28D39BA2}">
      <dgm:prSet/>
      <dgm:spPr/>
      <dgm:t>
        <a:bodyPr/>
        <a:lstStyle/>
        <a:p>
          <a:endParaRPr lang="en-US"/>
        </a:p>
      </dgm:t>
    </dgm:pt>
    <dgm:pt modelId="{272F04EC-D25B-6141-914D-4252D669807F}">
      <dgm:prSet phldrT="[Text]"/>
      <dgm:spPr/>
      <dgm:t>
        <a:bodyPr/>
        <a:lstStyle/>
        <a:p>
          <a:r>
            <a:rPr lang="en-US" dirty="0"/>
            <a:t>Publishing</a:t>
          </a:r>
        </a:p>
        <a:p>
          <a:endParaRPr lang="en-US" dirty="0"/>
        </a:p>
        <a:p>
          <a:endParaRPr lang="en-US" dirty="0"/>
        </a:p>
      </dgm:t>
    </dgm:pt>
    <dgm:pt modelId="{777150DD-D264-6842-B341-432500D8A8FE}" type="parTrans" cxnId="{BB2630C6-9C2E-EF4D-A0FF-00BF134A5563}">
      <dgm:prSet/>
      <dgm:spPr/>
      <dgm:t>
        <a:bodyPr/>
        <a:lstStyle/>
        <a:p>
          <a:endParaRPr lang="en-US"/>
        </a:p>
      </dgm:t>
    </dgm:pt>
    <dgm:pt modelId="{1E726F50-004E-214D-88D7-DE369DB38160}" type="sibTrans" cxnId="{BB2630C6-9C2E-EF4D-A0FF-00BF134A5563}">
      <dgm:prSet/>
      <dgm:spPr/>
      <dgm:t>
        <a:bodyPr/>
        <a:lstStyle/>
        <a:p>
          <a:endParaRPr lang="en-US"/>
        </a:p>
      </dgm:t>
    </dgm:pt>
    <dgm:pt modelId="{3194DCE5-9E06-7341-999C-4E9F193DC395}">
      <dgm:prSet phldrT="[Text]"/>
      <dgm:spPr/>
      <dgm:t>
        <a:bodyPr/>
        <a:lstStyle/>
        <a:p>
          <a:r>
            <a:rPr lang="en-US" dirty="0"/>
            <a:t>Networking</a:t>
          </a:r>
        </a:p>
        <a:p>
          <a:endParaRPr lang="en-US" dirty="0"/>
        </a:p>
        <a:p>
          <a:endParaRPr lang="en-US" dirty="0"/>
        </a:p>
      </dgm:t>
    </dgm:pt>
    <dgm:pt modelId="{3F89264A-9E0E-6F49-8965-B48C0333306E}" type="parTrans" cxnId="{D23072DE-20BA-B34B-8278-D6BD6966BE0A}">
      <dgm:prSet/>
      <dgm:spPr/>
      <dgm:t>
        <a:bodyPr/>
        <a:lstStyle/>
        <a:p>
          <a:endParaRPr lang="en-US"/>
        </a:p>
      </dgm:t>
    </dgm:pt>
    <dgm:pt modelId="{857F012A-8BE8-1E46-91C0-8931E1240775}" type="sibTrans" cxnId="{D23072DE-20BA-B34B-8278-D6BD6966BE0A}">
      <dgm:prSet/>
      <dgm:spPr/>
      <dgm:t>
        <a:bodyPr/>
        <a:lstStyle/>
        <a:p>
          <a:endParaRPr lang="en-US"/>
        </a:p>
      </dgm:t>
    </dgm:pt>
    <dgm:pt modelId="{991AA474-1DEA-8E4F-9CC3-559EAE274A6F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Sharing</a:t>
          </a:r>
        </a:p>
      </dgm:t>
    </dgm:pt>
    <dgm:pt modelId="{4F3802EB-7AEC-8E45-8232-5C6BE1169A8C}" type="parTrans" cxnId="{001C8D49-1D60-464E-B03C-9F19534E4632}">
      <dgm:prSet/>
      <dgm:spPr/>
      <dgm:t>
        <a:bodyPr/>
        <a:lstStyle/>
        <a:p>
          <a:endParaRPr lang="en-US"/>
        </a:p>
      </dgm:t>
    </dgm:pt>
    <dgm:pt modelId="{DD9261D6-B1B8-F646-9D16-A532F2A88775}" type="sibTrans" cxnId="{001C8D49-1D60-464E-B03C-9F19534E4632}">
      <dgm:prSet/>
      <dgm:spPr/>
      <dgm:t>
        <a:bodyPr/>
        <a:lstStyle/>
        <a:p>
          <a:endParaRPr lang="en-US"/>
        </a:p>
      </dgm:t>
    </dgm:pt>
    <dgm:pt modelId="{AEF5F081-8678-E649-A10F-093F08927348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Discussion</a:t>
          </a:r>
        </a:p>
      </dgm:t>
    </dgm:pt>
    <dgm:pt modelId="{5E480127-0AF9-3446-89C7-1CAC5949DDB2}" type="parTrans" cxnId="{40B2185D-3CAD-A348-9488-841CD5C479BD}">
      <dgm:prSet/>
      <dgm:spPr/>
      <dgm:t>
        <a:bodyPr/>
        <a:lstStyle/>
        <a:p>
          <a:endParaRPr lang="en-US"/>
        </a:p>
      </dgm:t>
    </dgm:pt>
    <dgm:pt modelId="{B83C6F8E-9E80-D74B-907D-38D39C8A398C}" type="sibTrans" cxnId="{40B2185D-3CAD-A348-9488-841CD5C479BD}">
      <dgm:prSet/>
      <dgm:spPr/>
      <dgm:t>
        <a:bodyPr/>
        <a:lstStyle/>
        <a:p>
          <a:endParaRPr lang="en-US"/>
        </a:p>
      </dgm:t>
    </dgm:pt>
    <dgm:pt modelId="{89FB9A8C-9608-D64E-BA11-F2536B952FB1}" type="pres">
      <dgm:prSet presAssocID="{42406639-E163-FB40-A123-E270E5CC925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4693BE-BA89-024F-A6A5-FD99C29E8DF9}" type="pres">
      <dgm:prSet presAssocID="{42406639-E163-FB40-A123-E270E5CC925C}" presName="matrix" presStyleCnt="0"/>
      <dgm:spPr/>
    </dgm:pt>
    <dgm:pt modelId="{90138ADD-2C76-414D-BDCC-60A056CC6E10}" type="pres">
      <dgm:prSet presAssocID="{42406639-E163-FB40-A123-E270E5CC925C}" presName="tile1" presStyleLbl="node1" presStyleIdx="0" presStyleCnt="4"/>
      <dgm:spPr/>
    </dgm:pt>
    <dgm:pt modelId="{E54F0ECC-29AB-4240-80E6-8B8160D04312}" type="pres">
      <dgm:prSet presAssocID="{42406639-E163-FB40-A123-E270E5CC92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DCB4CF-B42D-E745-A2D3-A0229F031F7B}" type="pres">
      <dgm:prSet presAssocID="{42406639-E163-FB40-A123-E270E5CC925C}" presName="tile2" presStyleLbl="node1" presStyleIdx="1" presStyleCnt="4"/>
      <dgm:spPr/>
    </dgm:pt>
    <dgm:pt modelId="{1C9C7CD9-3E66-3949-BE9B-AF1229D47F10}" type="pres">
      <dgm:prSet presAssocID="{42406639-E163-FB40-A123-E270E5CC92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8E9A55-1D90-7C45-A39E-86A773C53F83}" type="pres">
      <dgm:prSet presAssocID="{42406639-E163-FB40-A123-E270E5CC925C}" presName="tile3" presStyleLbl="node1" presStyleIdx="2" presStyleCnt="4"/>
      <dgm:spPr/>
    </dgm:pt>
    <dgm:pt modelId="{B031AFC8-5D94-2542-9BF2-1AFCC1ADDE8E}" type="pres">
      <dgm:prSet presAssocID="{42406639-E163-FB40-A123-E270E5CC92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D8361F-4659-294A-A330-009EE49D9F34}" type="pres">
      <dgm:prSet presAssocID="{42406639-E163-FB40-A123-E270E5CC925C}" presName="tile4" presStyleLbl="node1" presStyleIdx="3" presStyleCnt="4"/>
      <dgm:spPr/>
    </dgm:pt>
    <dgm:pt modelId="{95E0BEF9-2B07-A547-9569-769B048870CB}" type="pres">
      <dgm:prSet presAssocID="{42406639-E163-FB40-A123-E270E5CC92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A00CE71-A8E7-AD48-8A39-0E3D55A586A4}" type="pres">
      <dgm:prSet presAssocID="{42406639-E163-FB40-A123-E270E5CC925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72FE313-B7BE-4BDB-8A06-5E9BBEC0649F}" type="presOf" srcId="{3194DCE5-9E06-7341-999C-4E9F193DC395}" destId="{1BDCB4CF-B42D-E745-A2D3-A0229F031F7B}" srcOrd="0" destOrd="0" presId="urn:microsoft.com/office/officeart/2005/8/layout/matrix1"/>
    <dgm:cxn modelId="{40B2185D-3CAD-A348-9488-841CD5C479BD}" srcId="{8421066F-EB31-F04D-A64F-E2B043790379}" destId="{AEF5F081-8678-E649-A10F-093F08927348}" srcOrd="3" destOrd="0" parTransId="{5E480127-0AF9-3446-89C7-1CAC5949DDB2}" sibTransId="{B83C6F8E-9E80-D74B-907D-38D39C8A398C}"/>
    <dgm:cxn modelId="{6A43C160-06CF-4AA9-8263-F91E8E5602BC}" type="presOf" srcId="{8421066F-EB31-F04D-A64F-E2B043790379}" destId="{7A00CE71-A8E7-AD48-8A39-0E3D55A586A4}" srcOrd="0" destOrd="0" presId="urn:microsoft.com/office/officeart/2005/8/layout/matrix1"/>
    <dgm:cxn modelId="{001C8D49-1D60-464E-B03C-9F19534E4632}" srcId="{8421066F-EB31-F04D-A64F-E2B043790379}" destId="{991AA474-1DEA-8E4F-9CC3-559EAE274A6F}" srcOrd="2" destOrd="0" parTransId="{4F3802EB-7AEC-8E45-8232-5C6BE1169A8C}" sibTransId="{DD9261D6-B1B8-F646-9D16-A532F2A88775}"/>
    <dgm:cxn modelId="{4114AF85-9A0D-4FB9-9EAA-562897FF4336}" type="presOf" srcId="{3194DCE5-9E06-7341-999C-4E9F193DC395}" destId="{1C9C7CD9-3E66-3949-BE9B-AF1229D47F10}" srcOrd="1" destOrd="0" presId="urn:microsoft.com/office/officeart/2005/8/layout/matrix1"/>
    <dgm:cxn modelId="{E080529A-29EA-4BAE-B255-4268B09EAD8F}" type="presOf" srcId="{AEF5F081-8678-E649-A10F-093F08927348}" destId="{95E0BEF9-2B07-A547-9569-769B048870CB}" srcOrd="1" destOrd="0" presId="urn:microsoft.com/office/officeart/2005/8/layout/matrix1"/>
    <dgm:cxn modelId="{EA0A669D-54A8-4BCE-A5E8-CA00EDCE8201}" type="presOf" srcId="{272F04EC-D25B-6141-914D-4252D669807F}" destId="{E54F0ECC-29AB-4240-80E6-8B8160D04312}" srcOrd="1" destOrd="0" presId="urn:microsoft.com/office/officeart/2005/8/layout/matrix1"/>
    <dgm:cxn modelId="{5926F2B7-3E12-4A4B-9400-CAE62EE77EC2}" type="presOf" srcId="{272F04EC-D25B-6141-914D-4252D669807F}" destId="{90138ADD-2C76-414D-BDCC-60A056CC6E10}" srcOrd="0" destOrd="0" presId="urn:microsoft.com/office/officeart/2005/8/layout/matrix1"/>
    <dgm:cxn modelId="{BB2630C6-9C2E-EF4D-A0FF-00BF134A5563}" srcId="{8421066F-EB31-F04D-A64F-E2B043790379}" destId="{272F04EC-D25B-6141-914D-4252D669807F}" srcOrd="0" destOrd="0" parTransId="{777150DD-D264-6842-B341-432500D8A8FE}" sibTransId="{1E726F50-004E-214D-88D7-DE369DB38160}"/>
    <dgm:cxn modelId="{89268ECD-624E-48C7-8910-DC175E62A8EA}" type="presOf" srcId="{991AA474-1DEA-8E4F-9CC3-559EAE274A6F}" destId="{108E9A55-1D90-7C45-A39E-86A773C53F83}" srcOrd="0" destOrd="0" presId="urn:microsoft.com/office/officeart/2005/8/layout/matrix1"/>
    <dgm:cxn modelId="{D23072DE-20BA-B34B-8278-D6BD6966BE0A}" srcId="{8421066F-EB31-F04D-A64F-E2B043790379}" destId="{3194DCE5-9E06-7341-999C-4E9F193DC395}" srcOrd="1" destOrd="0" parTransId="{3F89264A-9E0E-6F49-8965-B48C0333306E}" sibTransId="{857F012A-8BE8-1E46-91C0-8931E1240775}"/>
    <dgm:cxn modelId="{CA18B9DF-8A0A-4ED2-AEE6-819710A1DC01}" type="presOf" srcId="{AEF5F081-8678-E649-A10F-093F08927348}" destId="{A0D8361F-4659-294A-A330-009EE49D9F34}" srcOrd="0" destOrd="0" presId="urn:microsoft.com/office/officeart/2005/8/layout/matrix1"/>
    <dgm:cxn modelId="{39FECFE1-C364-4648-AF93-9E1B1A28719C}" type="presOf" srcId="{42406639-E163-FB40-A123-E270E5CC925C}" destId="{89FB9A8C-9608-D64E-BA11-F2536B952FB1}" srcOrd="0" destOrd="0" presId="urn:microsoft.com/office/officeart/2005/8/layout/matrix1"/>
    <dgm:cxn modelId="{D61FC2E8-49CE-4190-878B-01519AFBAB17}" type="presOf" srcId="{991AA474-1DEA-8E4F-9CC3-559EAE274A6F}" destId="{B031AFC8-5D94-2542-9BF2-1AFCC1ADDE8E}" srcOrd="1" destOrd="0" presId="urn:microsoft.com/office/officeart/2005/8/layout/matrix1"/>
    <dgm:cxn modelId="{B3913BF2-2825-8D44-BA5E-E76E28D39BA2}" srcId="{42406639-E163-FB40-A123-E270E5CC925C}" destId="{8421066F-EB31-F04D-A64F-E2B043790379}" srcOrd="0" destOrd="0" parTransId="{21361BEB-E389-B745-8789-94EE7440C82D}" sibTransId="{733AE915-0665-514B-9CE7-0C3A57FAB534}"/>
    <dgm:cxn modelId="{0C0525BA-E53A-41BE-97CA-59FA092C740D}" type="presParOf" srcId="{89FB9A8C-9608-D64E-BA11-F2536B952FB1}" destId="{234693BE-BA89-024F-A6A5-FD99C29E8DF9}" srcOrd="0" destOrd="0" presId="urn:microsoft.com/office/officeart/2005/8/layout/matrix1"/>
    <dgm:cxn modelId="{A242EBC2-321B-4C04-818F-A83E7F0D22A0}" type="presParOf" srcId="{234693BE-BA89-024F-A6A5-FD99C29E8DF9}" destId="{90138ADD-2C76-414D-BDCC-60A056CC6E10}" srcOrd="0" destOrd="0" presId="urn:microsoft.com/office/officeart/2005/8/layout/matrix1"/>
    <dgm:cxn modelId="{0AFE13D8-1FC2-4D28-B960-F92F5E0F9843}" type="presParOf" srcId="{234693BE-BA89-024F-A6A5-FD99C29E8DF9}" destId="{E54F0ECC-29AB-4240-80E6-8B8160D04312}" srcOrd="1" destOrd="0" presId="urn:microsoft.com/office/officeart/2005/8/layout/matrix1"/>
    <dgm:cxn modelId="{71615855-3F0F-4910-A7C5-CE52713531F4}" type="presParOf" srcId="{234693BE-BA89-024F-A6A5-FD99C29E8DF9}" destId="{1BDCB4CF-B42D-E745-A2D3-A0229F031F7B}" srcOrd="2" destOrd="0" presId="urn:microsoft.com/office/officeart/2005/8/layout/matrix1"/>
    <dgm:cxn modelId="{99D23A4E-F7C8-4F31-A0FB-8F4C1AF6EA01}" type="presParOf" srcId="{234693BE-BA89-024F-A6A5-FD99C29E8DF9}" destId="{1C9C7CD9-3E66-3949-BE9B-AF1229D47F10}" srcOrd="3" destOrd="0" presId="urn:microsoft.com/office/officeart/2005/8/layout/matrix1"/>
    <dgm:cxn modelId="{BF8034E0-D51B-410F-807B-36021BA4569A}" type="presParOf" srcId="{234693BE-BA89-024F-A6A5-FD99C29E8DF9}" destId="{108E9A55-1D90-7C45-A39E-86A773C53F83}" srcOrd="4" destOrd="0" presId="urn:microsoft.com/office/officeart/2005/8/layout/matrix1"/>
    <dgm:cxn modelId="{13FC50EC-B780-4CE0-AA3B-3E5AFF480C90}" type="presParOf" srcId="{234693BE-BA89-024F-A6A5-FD99C29E8DF9}" destId="{B031AFC8-5D94-2542-9BF2-1AFCC1ADDE8E}" srcOrd="5" destOrd="0" presId="urn:microsoft.com/office/officeart/2005/8/layout/matrix1"/>
    <dgm:cxn modelId="{33B42E0E-4CCD-46CB-B7F7-3969C03F90A8}" type="presParOf" srcId="{234693BE-BA89-024F-A6A5-FD99C29E8DF9}" destId="{A0D8361F-4659-294A-A330-009EE49D9F34}" srcOrd="6" destOrd="0" presId="urn:microsoft.com/office/officeart/2005/8/layout/matrix1"/>
    <dgm:cxn modelId="{9A646296-8881-47C1-B3E8-1DFE0F33AA74}" type="presParOf" srcId="{234693BE-BA89-024F-A6A5-FD99C29E8DF9}" destId="{95E0BEF9-2B07-A547-9569-769B048870CB}" srcOrd="7" destOrd="0" presId="urn:microsoft.com/office/officeart/2005/8/layout/matrix1"/>
    <dgm:cxn modelId="{195D858D-08F2-4EA4-8E81-0D52B9189C3C}" type="presParOf" srcId="{89FB9A8C-9608-D64E-BA11-F2536B952FB1}" destId="{7A00CE71-A8E7-AD48-8A39-0E3D55A586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77D23-A0A5-4E2A-BB76-C9A5BC2699C9}">
      <dsp:nvSpPr>
        <dsp:cNvPr id="0" name=""/>
        <dsp:cNvSpPr/>
      </dsp:nvSpPr>
      <dsp:spPr>
        <a:xfrm>
          <a:off x="1536122" y="215912"/>
          <a:ext cx="1276137" cy="638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</a:t>
          </a:r>
          <a:endParaRPr lang="en-CA" sz="2200" kern="1200" dirty="0"/>
        </a:p>
      </dsp:txBody>
      <dsp:txXfrm>
        <a:off x="1554810" y="234600"/>
        <a:ext cx="1238761" cy="600692"/>
      </dsp:txXfrm>
    </dsp:sp>
    <dsp:sp modelId="{A3EB4E7E-6426-4671-8F75-351C9DB877D0}">
      <dsp:nvSpPr>
        <dsp:cNvPr id="0" name=""/>
        <dsp:cNvSpPr/>
      </dsp:nvSpPr>
      <dsp:spPr>
        <a:xfrm rot="3378591">
          <a:off x="2382210" y="1179371"/>
          <a:ext cx="592081" cy="2233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/>
        </a:p>
      </dsp:txBody>
      <dsp:txXfrm>
        <a:off x="2449207" y="1224036"/>
        <a:ext cx="458087" cy="133994"/>
      </dsp:txXfrm>
    </dsp:sp>
    <dsp:sp modelId="{380977EC-853B-40E6-9657-B6EC70C65F8E}">
      <dsp:nvSpPr>
        <dsp:cNvPr id="0" name=""/>
        <dsp:cNvSpPr/>
      </dsp:nvSpPr>
      <dsp:spPr>
        <a:xfrm>
          <a:off x="2544242" y="1728086"/>
          <a:ext cx="1276137" cy="638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Revenue</a:t>
          </a:r>
          <a:endParaRPr lang="en-CA" sz="2200" kern="1200" dirty="0"/>
        </a:p>
      </dsp:txBody>
      <dsp:txXfrm>
        <a:off x="2562930" y="1746774"/>
        <a:ext cx="1238761" cy="600692"/>
      </dsp:txXfrm>
    </dsp:sp>
    <dsp:sp modelId="{B24B2797-0CEB-446F-AC63-EDB1132BD1B0}">
      <dsp:nvSpPr>
        <dsp:cNvPr id="0" name=""/>
        <dsp:cNvSpPr/>
      </dsp:nvSpPr>
      <dsp:spPr>
        <a:xfrm rot="10799995">
          <a:off x="1878151" y="1935460"/>
          <a:ext cx="592081" cy="2233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/>
        </a:p>
      </dsp:txBody>
      <dsp:txXfrm rot="10800000">
        <a:off x="1945148" y="1980125"/>
        <a:ext cx="458087" cy="133994"/>
      </dsp:txXfrm>
    </dsp:sp>
    <dsp:sp modelId="{79E1A255-1716-4B62-9097-A55D2362835F}">
      <dsp:nvSpPr>
        <dsp:cNvPr id="0" name=""/>
        <dsp:cNvSpPr/>
      </dsp:nvSpPr>
      <dsp:spPr>
        <a:xfrm>
          <a:off x="528003" y="1728089"/>
          <a:ext cx="1276137" cy="638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</a:t>
          </a:r>
          <a:endParaRPr lang="en-CA" sz="2200" kern="1200" dirty="0"/>
        </a:p>
      </dsp:txBody>
      <dsp:txXfrm>
        <a:off x="546691" y="1746777"/>
        <a:ext cx="1238761" cy="600692"/>
      </dsp:txXfrm>
    </dsp:sp>
    <dsp:sp modelId="{8DA16045-A014-4C9D-9A00-8E3E697E34AF}">
      <dsp:nvSpPr>
        <dsp:cNvPr id="0" name=""/>
        <dsp:cNvSpPr/>
      </dsp:nvSpPr>
      <dsp:spPr>
        <a:xfrm rot="18221407">
          <a:off x="1374091" y="1179373"/>
          <a:ext cx="592081" cy="2233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/>
        </a:p>
      </dsp:txBody>
      <dsp:txXfrm>
        <a:off x="1441088" y="1224038"/>
        <a:ext cx="458087" cy="13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B0897-25C1-F843-9696-F01FF613D62C}">
      <dsp:nvSpPr>
        <dsp:cNvPr id="0" name=""/>
        <dsp:cNvSpPr/>
      </dsp:nvSpPr>
      <dsp:spPr>
        <a:xfrm>
          <a:off x="450155" y="0"/>
          <a:ext cx="5940449" cy="237618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5EE34-AA24-1D46-A7B4-CB2C780FF9F2}">
      <dsp:nvSpPr>
        <dsp:cNvPr id="0" name=""/>
        <dsp:cNvSpPr/>
      </dsp:nvSpPr>
      <dsp:spPr>
        <a:xfrm>
          <a:off x="1163009" y="415831"/>
          <a:ext cx="1960348" cy="11643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Value of Your Offering</a:t>
          </a:r>
        </a:p>
      </dsp:txBody>
      <dsp:txXfrm>
        <a:off x="1163009" y="415831"/>
        <a:ext cx="1960348" cy="1164328"/>
      </dsp:txXfrm>
    </dsp:sp>
    <dsp:sp modelId="{EAE0D6A8-F713-884A-BB51-5FE40ED01E9D}">
      <dsp:nvSpPr>
        <dsp:cNvPr id="0" name=""/>
        <dsp:cNvSpPr/>
      </dsp:nvSpPr>
      <dsp:spPr>
        <a:xfrm>
          <a:off x="3420380" y="796020"/>
          <a:ext cx="2316775" cy="11643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Value Offered by Competitors</a:t>
          </a:r>
        </a:p>
      </dsp:txBody>
      <dsp:txXfrm>
        <a:off x="3420380" y="796020"/>
        <a:ext cx="2316775" cy="116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38ADD-2C76-414D-BDCC-60A056CC6E10}">
      <dsp:nvSpPr>
        <dsp:cNvPr id="0" name=""/>
        <dsp:cNvSpPr/>
      </dsp:nvSpPr>
      <dsp:spPr>
        <a:xfrm rot="16200000">
          <a:off x="915594" y="-915594"/>
          <a:ext cx="2155977" cy="39871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Publishing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5400000">
        <a:off x="0" y="0"/>
        <a:ext cx="3987165" cy="1616983"/>
      </dsp:txXfrm>
    </dsp:sp>
    <dsp:sp modelId="{1BDCB4CF-B42D-E745-A2D3-A0229F031F7B}">
      <dsp:nvSpPr>
        <dsp:cNvPr id="0" name=""/>
        <dsp:cNvSpPr/>
      </dsp:nvSpPr>
      <dsp:spPr>
        <a:xfrm>
          <a:off x="3987165" y="0"/>
          <a:ext cx="3987165" cy="215597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Networking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987165" y="0"/>
        <a:ext cx="3987165" cy="1616983"/>
      </dsp:txXfrm>
    </dsp:sp>
    <dsp:sp modelId="{108E9A55-1D90-7C45-A39E-86A773C53F83}">
      <dsp:nvSpPr>
        <dsp:cNvPr id="0" name=""/>
        <dsp:cNvSpPr/>
      </dsp:nvSpPr>
      <dsp:spPr>
        <a:xfrm rot="10800000">
          <a:off x="0" y="2155977"/>
          <a:ext cx="3987165" cy="215597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Sharing</a:t>
          </a:r>
        </a:p>
      </dsp:txBody>
      <dsp:txXfrm rot="10800000">
        <a:off x="0" y="2694971"/>
        <a:ext cx="3987165" cy="1616983"/>
      </dsp:txXfrm>
    </dsp:sp>
    <dsp:sp modelId="{A0D8361F-4659-294A-A330-009EE49D9F34}">
      <dsp:nvSpPr>
        <dsp:cNvPr id="0" name=""/>
        <dsp:cNvSpPr/>
      </dsp:nvSpPr>
      <dsp:spPr>
        <a:xfrm rot="5400000">
          <a:off x="4902759" y="1240383"/>
          <a:ext cx="2155977" cy="39871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Discussion</a:t>
          </a:r>
        </a:p>
      </dsp:txBody>
      <dsp:txXfrm rot="-5400000">
        <a:off x="3987165" y="2694971"/>
        <a:ext cx="3987165" cy="1616983"/>
      </dsp:txXfrm>
    </dsp:sp>
    <dsp:sp modelId="{7A00CE71-A8E7-AD48-8A39-0E3D55A586A4}">
      <dsp:nvSpPr>
        <dsp:cNvPr id="0" name=""/>
        <dsp:cNvSpPr/>
      </dsp:nvSpPr>
      <dsp:spPr>
        <a:xfrm>
          <a:off x="2791015" y="1616983"/>
          <a:ext cx="2392299" cy="1077988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Social Platforms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843638" y="1669606"/>
        <a:ext cx="2287053" cy="97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09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48200" y="0"/>
            <a:ext cx="2209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077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CC637D32-02EA-45D2-96BB-B7E00356754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6870" name="Picture 6" descr="black_white_new_by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200"/>
            <a:ext cx="22860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9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209800" y="8740775"/>
            <a:ext cx="2286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996950"/>
            <a:ext cx="4598988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2975"/>
            <a:ext cx="50292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2209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5800" y="8740775"/>
            <a:ext cx="23622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8CE649DF-319B-4EE3-B721-92B33B9B85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black_white_new_by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975"/>
            <a:ext cx="2286000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26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own_Bailout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Content Copyright 2009, Rocket Builders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797E3-389D-A94E-AECA-D57B6D999338}" type="slidenum">
              <a:rPr lang="en-US"/>
              <a:pPr/>
              <a:t>8</a:t>
            </a:fld>
            <a:endParaRPr 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3738"/>
            <a:ext cx="4592638" cy="34448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36423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dirty="0">
                <a:effectLst/>
              </a:rPr>
              <a:t>“When it Absolutely, Positively has to be there overnight” – 1978–1983</a:t>
            </a:r>
          </a:p>
          <a:p>
            <a:pPr rtl="0"/>
            <a:r>
              <a:rPr lang="en-CA" dirty="0">
                <a:effectLst/>
              </a:rPr>
              <a:t>“It’s not Just a Package, It’s Your Business” – 1987–1988</a:t>
            </a:r>
          </a:p>
          <a:p>
            <a:pPr rtl="0"/>
            <a:r>
              <a:rPr lang="en-CA" dirty="0">
                <a:effectLst/>
              </a:rPr>
              <a:t>“Our Most Important Package is Yours” – 1991–1994</a:t>
            </a:r>
          </a:p>
          <a:p>
            <a:pPr rtl="0"/>
            <a:r>
              <a:rPr lang="en-CA" dirty="0">
                <a:effectLst/>
              </a:rPr>
              <a:t>“Absolutely, Positively Anytime” – 1995</a:t>
            </a:r>
          </a:p>
          <a:p>
            <a:pPr rtl="0"/>
            <a:r>
              <a:rPr lang="en-CA" dirty="0">
                <a:effectLst/>
              </a:rPr>
              <a:t>“The Way the World Works,” 1996–1998</a:t>
            </a:r>
          </a:p>
          <a:p>
            <a:pPr rtl="0"/>
            <a:r>
              <a:rPr lang="en-CA" dirty="0">
                <a:effectLst/>
              </a:rPr>
              <a:t>“Be Absolutely Sure,” 1998–2000</a:t>
            </a:r>
          </a:p>
          <a:p>
            <a:pPr rtl="0"/>
            <a:r>
              <a:rPr lang="en-CA" dirty="0">
                <a:effectLst/>
              </a:rPr>
              <a:t>“This is a Job for FedEx,” 2001–2002</a:t>
            </a:r>
          </a:p>
          <a:p>
            <a:pPr rtl="0"/>
            <a:r>
              <a:rPr lang="en-CA" dirty="0">
                <a:effectLst/>
              </a:rPr>
              <a:t>“Don’t worry, there’s a FedEx for that,” 2002–2003</a:t>
            </a:r>
          </a:p>
          <a:p>
            <a:pPr rtl="0"/>
            <a:r>
              <a:rPr lang="en-CA" dirty="0">
                <a:effectLst/>
              </a:rPr>
              <a:t>“Relax, it’s FedEx,” 2004–2008</a:t>
            </a:r>
          </a:p>
          <a:p>
            <a:pPr rtl="0"/>
            <a:r>
              <a:rPr lang="en-CA" dirty="0">
                <a:effectLst/>
              </a:rPr>
              <a:t>"We Understand," 2009–present</a:t>
            </a:r>
          </a:p>
          <a:p>
            <a:pPr rtl="0"/>
            <a:r>
              <a:rPr lang="en-CA" dirty="0">
                <a:effectLst/>
              </a:rPr>
              <a:t>"We Live To Deliver" 2009–present</a:t>
            </a:r>
          </a:p>
          <a:p>
            <a:pPr rtl="0"/>
            <a:r>
              <a:rPr lang="en-CA" dirty="0">
                <a:effectLst/>
              </a:rPr>
              <a:t>"</a:t>
            </a:r>
            <a:r>
              <a:rPr lang="en-CA" dirty="0">
                <a:effectLst/>
                <a:hlinkClick r:id="rId3" action="ppaction://hlinkfile" tooltip="Brown Bailout"/>
              </a:rPr>
              <a:t>Brown Bailout</a:t>
            </a:r>
            <a:r>
              <a:rPr lang="en-CA" dirty="0">
                <a:effectLst/>
              </a:rPr>
              <a:t>" 2009–present</a:t>
            </a:r>
          </a:p>
          <a:p>
            <a:pPr rtl="0"/>
            <a:r>
              <a:rPr lang="en-CA" dirty="0">
                <a:effectLst/>
              </a:rPr>
              <a:t>"The World On Time" 2009–present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D9D1-040A-4A8E-9244-D16EE71328CA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4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Content Copyright 2009, Rocket Builders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81B0E-D326-F447-8769-E184A5FE03E4}" type="slidenum">
              <a:rPr lang="en-US"/>
              <a:pPr/>
              <a:t>42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D48B-C78D-42A3-807B-82A6F7FF502A}" type="slidenum">
              <a:rPr lang="en-US"/>
              <a:pPr/>
              <a:t>9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98538"/>
            <a:ext cx="4597400" cy="344805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D9D1-040A-4A8E-9244-D16EE71328C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9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market size</a:t>
            </a:r>
          </a:p>
          <a:p>
            <a:endParaRPr lang="en-US" dirty="0"/>
          </a:p>
          <a:p>
            <a:r>
              <a:rPr lang="en-US" dirty="0"/>
              <a:t>$ 18 B market for coffee in NA</a:t>
            </a:r>
          </a:p>
          <a:p>
            <a:r>
              <a:rPr lang="en-US" dirty="0"/>
              <a:t>I open a coffee shop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D8EFC-A2B7-443F-A277-E28C3EFB0349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9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EB8C3-84A7-447E-BFB6-9AF00D5E9E98}" type="slidenum">
              <a:rPr lang="en-US"/>
              <a:pPr/>
              <a:t>17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Content Copyright 2012, Rocket Builders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531A0-5A80-6240-92C1-E5A71C97CAF6}" type="slidenum">
              <a:rPr lang="en-US"/>
              <a:pPr/>
              <a:t>26</a:t>
            </a:fld>
            <a:endParaRPr lang="en-US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Many companies do this wrong … they compare their features, and often the features they care about, not the ones the customers care about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F3756-6BCD-456C-9DFC-F743A1A2B021}" type="slidenum">
              <a:rPr lang="en-US"/>
              <a:pPr/>
              <a:t>37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488950"/>
            <a:ext cx="5365750" cy="4024313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025" y="4783138"/>
            <a:ext cx="5372100" cy="3617912"/>
          </a:xfrm>
        </p:spPr>
        <p:txBody>
          <a:bodyPr/>
          <a:lstStyle/>
          <a:p>
            <a:r>
              <a:rPr lang="en-US"/>
              <a:t>A critical task</a:t>
            </a:r>
          </a:p>
          <a:p>
            <a:r>
              <a:rPr lang="en-US"/>
              <a:t>Developing a polished product position is going to be an important activity in this program</a:t>
            </a:r>
          </a:p>
          <a:p>
            <a:r>
              <a:rPr lang="en-US"/>
              <a:t>I am suggesting you start this effort now with a straw-man position</a:t>
            </a:r>
          </a:p>
          <a:p>
            <a:r>
              <a:rPr lang="en-US"/>
              <a:t>Provides a very effective means to describe the product in terms a customer wants to hear</a:t>
            </a:r>
          </a:p>
          <a:p>
            <a:r>
              <a:rPr lang="en-US"/>
              <a:t>Can refine it as you proceed and gain feedback from customers</a:t>
            </a:r>
          </a:p>
        </p:txBody>
      </p:sp>
    </p:spTree>
    <p:extLst>
      <p:ext uri="{BB962C8B-B14F-4D97-AF65-F5344CB8AC3E}">
        <p14:creationId xmlns:p14="http://schemas.microsoft.com/office/powerpoint/2010/main" val="10915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A79C-4394-44E4-9B13-8C04B93DB338}" type="slidenum">
              <a:rPr lang="en-US"/>
              <a:pPr/>
              <a:t>39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Penetration: 47% of all mp3 players (NPD Group)</a:t>
            </a:r>
          </a:p>
          <a:p>
            <a:pPr>
              <a:buFontTx/>
              <a:buChar char="-"/>
            </a:pPr>
            <a:r>
              <a:rPr lang="en-US"/>
              <a:t>- 344% growth last year</a:t>
            </a:r>
          </a:p>
          <a:p>
            <a:pPr>
              <a:buFontTx/>
              <a:buChar char="-"/>
            </a:pPr>
            <a:r>
              <a:rPr lang="en-US"/>
              <a:t>Differentiated on style</a:t>
            </a:r>
          </a:p>
          <a:p>
            <a:pPr>
              <a:buFontTx/>
              <a:buChar char="-"/>
            </a:pPr>
            <a:r>
              <a:rPr lang="en-US"/>
              <a:t>Able to store an entire music collection</a:t>
            </a:r>
          </a:p>
          <a:p>
            <a:pPr>
              <a:buFontTx/>
              <a:buChar char="-"/>
            </a:pPr>
            <a:r>
              <a:rPr lang="en-US"/>
              <a:t>Closely integrated with a service to purchase new digital music (iTunes)</a:t>
            </a:r>
          </a:p>
          <a:p>
            <a:pPr>
              <a:buFontTx/>
              <a:buChar char="-"/>
            </a:pPr>
            <a:r>
              <a:rPr lang="en-US"/>
              <a:t>Price: $249-599</a:t>
            </a:r>
          </a:p>
          <a:p>
            <a:pPr>
              <a:buFontTx/>
              <a:buChar char="-"/>
            </a:pPr>
            <a:r>
              <a:rPr lang="en-US"/>
              <a:t>Early competitors: Rio, </a:t>
            </a:r>
          </a:p>
        </p:txBody>
      </p:sp>
    </p:spTree>
    <p:extLst>
      <p:ext uri="{BB962C8B-B14F-4D97-AF65-F5344CB8AC3E}">
        <p14:creationId xmlns:p14="http://schemas.microsoft.com/office/powerpoint/2010/main" val="55563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A1AE0-9E4E-4AE4-AA78-A5CB7F3C3256}" type="slidenum">
              <a:rPr lang="en-US"/>
              <a:pPr/>
              <a:t>40</a:t>
            </a:fld>
            <a:endParaRPr lang="en-US"/>
          </a:p>
        </p:txBody>
      </p:sp>
      <p:sp>
        <p:nvSpPr>
          <p:cNvPr id="406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406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414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CEC750-F5D3-4C98-AC3A-200F4008E487}" type="datetime1">
              <a:rPr lang="en-US"/>
              <a:pPr/>
              <a:t>4/19/2017</a:t>
            </a:fld>
            <a:endParaRPr lang="en-US"/>
          </a:p>
        </p:txBody>
      </p: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sp>
          <p:nvSpPr>
            <p:cNvPr id="35859" name="Rectangle 19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5860" name="Picture 20" descr="rb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60"/>
              <a:ext cx="1903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981200" y="6172200"/>
            <a:ext cx="47244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dirty="0"/>
              <a:t>These materials can be reproduced only with official approval from Rocket Builders. Entire contents © 2017 by Rocket Builders Canada Limited.  All rights reserved. 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-889000" y="34925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2295525" y="3492500"/>
            <a:ext cx="1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-712788" y="-490538"/>
            <a:ext cx="1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-49213" y="-268288"/>
            <a:ext cx="1588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1897063" y="-268288"/>
            <a:ext cx="96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800" b="1">
                <a:solidFill>
                  <a:srgbClr val="000000"/>
                </a:solidFill>
                <a:latin typeface="Myriad Roman" pitchFamily="34" charset="0"/>
              </a:rPr>
              <a:t> </a:t>
            </a:r>
            <a:endParaRPr lang="en-US"/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2078038" y="-490538"/>
            <a:ext cx="1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2605088" y="-268288"/>
            <a:ext cx="1587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5897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609600"/>
            <a:ext cx="2549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3689E-2811-49AD-BE76-098EF235CA6A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DB0C-22F0-462F-A24F-252AC9E93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03F82-C50D-49FB-9357-394687139D7B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319D-714D-4233-B09D-CDC57CFE8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881227-7744-47B0-A0E6-0434501CED67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9C363E-D926-4804-B10A-C7DC7A019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206814-4807-4CF0-AFA2-570AF6B67AF2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14AE50-4557-4233-8F24-10C9496F6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9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35665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r"/>
            <a:fld id="{845DE3DC-9A44-4E53-B3F2-5EE361F1B245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4000" y="42016"/>
            <a:ext cx="4428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GTM Program – </a:t>
            </a:r>
            <a:r>
              <a:rPr lang="en-CA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Buyer Orientation and Sales Foundations 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/</a:t>
            </a:r>
            <a:endParaRPr lang="en-US" sz="1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800" y="537601"/>
            <a:ext cx="7693656" cy="77294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2018"/>
            <a:ext cx="4248472" cy="2901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CA" dirty="0"/>
              <a:t>Insert Section Name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7986" y="799538"/>
            <a:ext cx="771543" cy="260644"/>
            <a:chOff x="147986" y="599653"/>
            <a:chExt cx="771543" cy="195483"/>
          </a:xfrm>
        </p:grpSpPr>
        <p:sp>
          <p:nvSpPr>
            <p:cNvPr id="13" name="Rectangle 12"/>
            <p:cNvSpPr/>
            <p:nvPr userDrawn="1"/>
          </p:nvSpPr>
          <p:spPr>
            <a:xfrm rot="18923150">
              <a:off x="147986" y="599653"/>
              <a:ext cx="195479" cy="195479"/>
            </a:xfrm>
            <a:prstGeom prst="rect">
              <a:avLst/>
            </a:prstGeom>
            <a:solidFill>
              <a:srgbClr val="7C3B8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 rot="18923150">
              <a:off x="292002" y="599654"/>
              <a:ext cx="195479" cy="195479"/>
            </a:xfrm>
            <a:prstGeom prst="rect">
              <a:avLst/>
            </a:prstGeom>
            <a:solidFill>
              <a:srgbClr val="0021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 rot="18923150">
              <a:off x="436018" y="599655"/>
              <a:ext cx="195479" cy="195479"/>
            </a:xfrm>
            <a:prstGeom prst="rect">
              <a:avLst/>
            </a:prstGeom>
            <a:solidFill>
              <a:srgbClr val="2BCDA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 rot="18923150">
              <a:off x="580034" y="599657"/>
              <a:ext cx="195479" cy="195479"/>
            </a:xfrm>
            <a:prstGeom prst="rect">
              <a:avLst/>
            </a:prstGeom>
            <a:solidFill>
              <a:srgbClr val="F2385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 rot="18923150">
              <a:off x="724050" y="599657"/>
              <a:ext cx="195479" cy="195479"/>
            </a:xfrm>
            <a:prstGeom prst="rect">
              <a:avLst/>
            </a:prstGeom>
            <a:solidFill>
              <a:srgbClr val="F1B73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299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8923150">
            <a:off x="220663" y="986367"/>
            <a:ext cx="195262" cy="26035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 rot="18923150">
            <a:off x="363538" y="986367"/>
            <a:ext cx="195262" cy="2603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 rot="18923150">
            <a:off x="508001" y="986367"/>
            <a:ext cx="195263" cy="260351"/>
          </a:xfrm>
          <a:prstGeom prst="rect">
            <a:avLst/>
          </a:prstGeom>
          <a:solidFill>
            <a:srgbClr val="2BCD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 rot="18923150">
            <a:off x="652463" y="986367"/>
            <a:ext cx="195262" cy="260351"/>
          </a:xfrm>
          <a:prstGeom prst="rect">
            <a:avLst/>
          </a:prstGeom>
          <a:solidFill>
            <a:srgbClr val="F038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 rot="18923150">
            <a:off x="795338" y="986367"/>
            <a:ext cx="196850" cy="260351"/>
          </a:xfrm>
          <a:prstGeom prst="rect">
            <a:avLst/>
          </a:prstGeom>
          <a:solidFill>
            <a:srgbClr val="F0B6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5771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1B86AD-4CB6-B94F-892F-49021A16434C}" type="slidenum">
              <a:rPr lang="en-US" sz="240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-36513" y="-27518"/>
            <a:ext cx="5926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0" i="0" dirty="0">
                <a:solidFill>
                  <a:schemeClr val="bg1"/>
                </a:solidFill>
                <a:latin typeface="+mj-lt"/>
                <a:ea typeface="Calibri Regular" charset="0"/>
                <a:cs typeface="Calibri Regular" charset="0"/>
              </a:rPr>
              <a:t>GTM Program – Product-Market Fit /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35840"/>
            <a:ext cx="7499176" cy="772947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7545" y="1508787"/>
            <a:ext cx="8208911" cy="534921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987825" y="-56186"/>
            <a:ext cx="3671887" cy="63367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64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18" y="538349"/>
            <a:ext cx="7694839" cy="77294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529" y="1488000"/>
            <a:ext cx="8496944" cy="4917331"/>
          </a:xfrm>
        </p:spPr>
        <p:txBody>
          <a:bodyPr lIns="360000">
            <a:normAutofit/>
          </a:bodyPr>
          <a:lstStyle>
            <a:lvl1pPr>
              <a:lnSpc>
                <a:spcPct val="95000"/>
              </a:lnSpc>
              <a:spcBef>
                <a:spcPts val="1200"/>
              </a:spcBef>
              <a:defRPr sz="2800"/>
            </a:lvl1pPr>
            <a:lvl2pPr>
              <a:lnSpc>
                <a:spcPct val="95000"/>
              </a:lnSpc>
              <a:spcBef>
                <a:spcPts val="800"/>
              </a:spcBef>
              <a:defRPr sz="2400"/>
            </a:lvl2pPr>
            <a:lvl3pPr>
              <a:lnSpc>
                <a:spcPct val="95000"/>
              </a:lnSpc>
              <a:defRPr sz="20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47989" y="799539"/>
            <a:ext cx="771543" cy="260644"/>
            <a:chOff x="147986" y="599653"/>
            <a:chExt cx="771543" cy="195483"/>
          </a:xfrm>
        </p:grpSpPr>
        <p:sp>
          <p:nvSpPr>
            <p:cNvPr id="11" name="Rectangle 10"/>
            <p:cNvSpPr/>
            <p:nvPr userDrawn="1"/>
          </p:nvSpPr>
          <p:spPr>
            <a:xfrm rot="18923150">
              <a:off x="147986" y="599653"/>
              <a:ext cx="195479" cy="19547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 userDrawn="1"/>
          </p:nvSpPr>
          <p:spPr>
            <a:xfrm rot="18923150">
              <a:off x="292002" y="599654"/>
              <a:ext cx="195479" cy="19547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 userDrawn="1"/>
          </p:nvSpPr>
          <p:spPr>
            <a:xfrm rot="18923150">
              <a:off x="436018" y="599655"/>
              <a:ext cx="195479" cy="195479"/>
            </a:xfrm>
            <a:prstGeom prst="rect">
              <a:avLst/>
            </a:prstGeom>
            <a:solidFill>
              <a:srgbClr val="2BCDA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 userDrawn="1"/>
          </p:nvSpPr>
          <p:spPr>
            <a:xfrm rot="18923150">
              <a:off x="580034" y="599657"/>
              <a:ext cx="195479" cy="195479"/>
            </a:xfrm>
            <a:prstGeom prst="rect">
              <a:avLst/>
            </a:prstGeom>
            <a:solidFill>
              <a:srgbClr val="F0385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 userDrawn="1"/>
          </p:nvSpPr>
          <p:spPr>
            <a:xfrm rot="18923150">
              <a:off x="724050" y="599657"/>
              <a:ext cx="195479" cy="195479"/>
            </a:xfrm>
            <a:prstGeom prst="rect">
              <a:avLst/>
            </a:prstGeom>
            <a:solidFill>
              <a:srgbClr val="F0B63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35665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r"/>
            <a:fld id="{845DE3DC-9A44-4E53-B3F2-5EE361F1B245}" type="slidenum">
              <a:rPr lang="en-US" sz="1600" smtClean="0"/>
              <a:pPr algn="r"/>
              <a:t>‹#›</a:t>
            </a:fld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4000" y="42017"/>
            <a:ext cx="32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+mn-lt"/>
                <a:ea typeface="Calibri Regular" charset="0"/>
              </a:rPr>
              <a:t>GTM Program – Refining Market Strategy  /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48002" y="42018"/>
            <a:ext cx="3657863" cy="2901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08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16" y="538348"/>
            <a:ext cx="7694839" cy="77294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529" y="1488000"/>
            <a:ext cx="8496944" cy="4917331"/>
          </a:xfrm>
        </p:spPr>
        <p:txBody>
          <a:bodyPr lIns="360000">
            <a:normAutofit/>
          </a:bodyPr>
          <a:lstStyle>
            <a:lvl1pPr>
              <a:lnSpc>
                <a:spcPct val="95000"/>
              </a:lnSpc>
              <a:spcBef>
                <a:spcPts val="1200"/>
              </a:spcBef>
              <a:defRPr sz="2800"/>
            </a:lvl1pPr>
            <a:lvl2pPr marL="666000">
              <a:lnSpc>
                <a:spcPct val="95000"/>
              </a:lnSpc>
              <a:spcBef>
                <a:spcPts val="800"/>
              </a:spcBef>
              <a:defRPr sz="2400"/>
            </a:lvl2pPr>
            <a:lvl3pPr marL="900000">
              <a:defRPr sz="2000"/>
            </a:lvl3pPr>
            <a:lvl4pPr marL="1152000">
              <a:defRPr sz="1800"/>
            </a:lvl4pPr>
            <a:lvl5pPr marL="1404000"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7987" y="799538"/>
            <a:ext cx="771543" cy="260644"/>
            <a:chOff x="147986" y="599653"/>
            <a:chExt cx="771543" cy="195483"/>
          </a:xfrm>
        </p:grpSpPr>
        <p:sp>
          <p:nvSpPr>
            <p:cNvPr id="11" name="Rectangle 10"/>
            <p:cNvSpPr/>
            <p:nvPr userDrawn="1"/>
          </p:nvSpPr>
          <p:spPr>
            <a:xfrm rot="18923150">
              <a:off x="147986" y="599653"/>
              <a:ext cx="195479" cy="195479"/>
            </a:xfrm>
            <a:prstGeom prst="rect">
              <a:avLst/>
            </a:prstGeom>
            <a:solidFill>
              <a:srgbClr val="7C3B8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 userDrawn="1"/>
          </p:nvSpPr>
          <p:spPr>
            <a:xfrm rot="18923150">
              <a:off x="292002" y="599654"/>
              <a:ext cx="195479" cy="195479"/>
            </a:xfrm>
            <a:prstGeom prst="rect">
              <a:avLst/>
            </a:prstGeom>
            <a:solidFill>
              <a:srgbClr val="0021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 userDrawn="1"/>
          </p:nvSpPr>
          <p:spPr>
            <a:xfrm rot="18923150">
              <a:off x="436018" y="599655"/>
              <a:ext cx="195479" cy="195479"/>
            </a:xfrm>
            <a:prstGeom prst="rect">
              <a:avLst/>
            </a:prstGeom>
            <a:solidFill>
              <a:srgbClr val="2BCDA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 userDrawn="1"/>
          </p:nvSpPr>
          <p:spPr>
            <a:xfrm rot="18923150">
              <a:off x="580034" y="599657"/>
              <a:ext cx="195479" cy="195479"/>
            </a:xfrm>
            <a:prstGeom prst="rect">
              <a:avLst/>
            </a:prstGeom>
            <a:solidFill>
              <a:srgbClr val="F2385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 userDrawn="1"/>
          </p:nvSpPr>
          <p:spPr>
            <a:xfrm rot="18923150">
              <a:off x="724050" y="599657"/>
              <a:ext cx="195479" cy="195479"/>
            </a:xfrm>
            <a:prstGeom prst="rect">
              <a:avLst/>
            </a:prstGeom>
            <a:solidFill>
              <a:srgbClr val="F1B73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0"/>
            <a:ext cx="9144000" cy="35665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r"/>
            <a:fld id="{845DE3DC-9A44-4E53-B3F2-5EE361F1B245}" type="slidenum">
              <a:rPr lang="en-US" sz="1600" smtClean="0"/>
              <a:pPr algn="r"/>
              <a:t>‹#›</a:t>
            </a:fld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4000" y="42017"/>
            <a:ext cx="47160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GTM Program – </a:t>
            </a:r>
            <a:r>
              <a:rPr lang="en-CA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Marketing</a:t>
            </a:r>
            <a:r>
              <a:rPr lang="en-CA" sz="1400" b="1" baseline="0" dirty="0">
                <a:solidFill>
                  <a:schemeClr val="bg1"/>
                </a:solidFill>
                <a:latin typeface="+mn-lt"/>
                <a:ea typeface="Roboto Bk" pitchFamily="2" charset="0"/>
              </a:rPr>
              <a:t> Programs, Processes and Methods</a:t>
            </a:r>
            <a:r>
              <a:rPr lang="en-CA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/</a:t>
            </a:r>
            <a:endParaRPr lang="en-US" sz="1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5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0032" y="42017"/>
            <a:ext cx="3600400" cy="2901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1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16" y="538348"/>
            <a:ext cx="7694839" cy="77294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529" y="1488000"/>
            <a:ext cx="8496944" cy="4917331"/>
          </a:xfrm>
        </p:spPr>
        <p:txBody>
          <a:bodyPr lIns="360000">
            <a:normAutofit/>
          </a:bodyPr>
          <a:lstStyle>
            <a:lvl1pPr>
              <a:lnSpc>
                <a:spcPct val="95000"/>
              </a:lnSpc>
              <a:spcBef>
                <a:spcPts val="1200"/>
              </a:spcBef>
              <a:defRPr sz="2800"/>
            </a:lvl1pPr>
            <a:lvl2pPr marL="666000">
              <a:lnSpc>
                <a:spcPct val="95000"/>
              </a:lnSpc>
              <a:spcBef>
                <a:spcPts val="800"/>
              </a:spcBef>
              <a:defRPr sz="2400"/>
            </a:lvl2pPr>
            <a:lvl3pPr marL="900000">
              <a:defRPr sz="2000"/>
            </a:lvl3pPr>
            <a:lvl4pPr marL="1152000">
              <a:defRPr sz="1800"/>
            </a:lvl4pPr>
            <a:lvl5pPr marL="1404000"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7987" y="799538"/>
            <a:ext cx="771543" cy="260644"/>
            <a:chOff x="147986" y="599653"/>
            <a:chExt cx="771543" cy="195483"/>
          </a:xfrm>
        </p:grpSpPr>
        <p:sp>
          <p:nvSpPr>
            <p:cNvPr id="11" name="Rectangle 10"/>
            <p:cNvSpPr/>
            <p:nvPr userDrawn="1"/>
          </p:nvSpPr>
          <p:spPr>
            <a:xfrm rot="18923150">
              <a:off x="147986" y="599653"/>
              <a:ext cx="195479" cy="195479"/>
            </a:xfrm>
            <a:prstGeom prst="rect">
              <a:avLst/>
            </a:prstGeom>
            <a:solidFill>
              <a:srgbClr val="7C3B8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 userDrawn="1"/>
          </p:nvSpPr>
          <p:spPr>
            <a:xfrm rot="18923150">
              <a:off x="292002" y="599654"/>
              <a:ext cx="195479" cy="195479"/>
            </a:xfrm>
            <a:prstGeom prst="rect">
              <a:avLst/>
            </a:prstGeom>
            <a:solidFill>
              <a:srgbClr val="0021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 userDrawn="1"/>
          </p:nvSpPr>
          <p:spPr>
            <a:xfrm rot="18923150">
              <a:off x="436018" y="599655"/>
              <a:ext cx="195479" cy="195479"/>
            </a:xfrm>
            <a:prstGeom prst="rect">
              <a:avLst/>
            </a:prstGeom>
            <a:solidFill>
              <a:srgbClr val="2BCDA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 userDrawn="1"/>
          </p:nvSpPr>
          <p:spPr>
            <a:xfrm rot="18923150">
              <a:off x="580034" y="599657"/>
              <a:ext cx="195479" cy="195479"/>
            </a:xfrm>
            <a:prstGeom prst="rect">
              <a:avLst/>
            </a:prstGeom>
            <a:solidFill>
              <a:srgbClr val="F2385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 userDrawn="1"/>
          </p:nvSpPr>
          <p:spPr>
            <a:xfrm rot="18923150">
              <a:off x="724050" y="599657"/>
              <a:ext cx="195479" cy="195479"/>
            </a:xfrm>
            <a:prstGeom prst="rect">
              <a:avLst/>
            </a:prstGeom>
            <a:solidFill>
              <a:srgbClr val="F1B73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0"/>
            <a:ext cx="9144000" cy="35665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r"/>
            <a:fld id="{845DE3DC-9A44-4E53-B3F2-5EE361F1B245}" type="slidenum">
              <a:rPr lang="en-US" sz="1600" smtClean="0"/>
              <a:pPr algn="r"/>
              <a:t>‹#›</a:t>
            </a:fld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4000" y="42017"/>
            <a:ext cx="47160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GTM Program – </a:t>
            </a:r>
            <a:r>
              <a:rPr lang="en-CA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Marketing</a:t>
            </a:r>
            <a:r>
              <a:rPr lang="en-CA" sz="1400" b="1" baseline="0" dirty="0">
                <a:solidFill>
                  <a:schemeClr val="bg1"/>
                </a:solidFill>
                <a:latin typeface="+mn-lt"/>
                <a:ea typeface="Roboto Bk" pitchFamily="2" charset="0"/>
              </a:rPr>
              <a:t> Programs, Processes and Methods</a:t>
            </a:r>
            <a:r>
              <a:rPr lang="en-CA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Roboto Bk" pitchFamily="2" charset="0"/>
              </a:rPr>
              <a:t>/</a:t>
            </a:r>
            <a:endParaRPr lang="en-US" sz="1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5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0032" y="42017"/>
            <a:ext cx="3600400" cy="2901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383C2-63D7-4B27-92FB-B0B6B8AD25D4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2F33D-B2DA-4691-8035-6326B4C26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B1A00-FBCD-42E4-B29E-6E837395204B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0AF9F-C374-42C0-BBEA-9560CD333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B2B89-A6E5-4768-B808-73F790AC54D8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FE2D-F6D6-4707-897C-64AC431B8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F618E2-4A3F-43CC-91AB-46E0BD670A52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E3B9-A67B-4AEE-8579-393664843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9143E-E6C6-4C39-B616-E701ADBD8CF3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49936-3DCA-4DAE-8E09-5CD04C1E3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160E7-13DB-4137-A95D-EDD8961967C6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6311C-0B38-43F3-A77E-22BCDF068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5995D-1E01-4054-B152-4139DD62F3D1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C671-48C9-4380-82E5-D1A117035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F6ED3-F81C-4399-9983-BB99139D35FA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9A4D-C199-4BCA-88C9-86E43A33F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97C4A2C-3704-42A7-8DE5-D7E8C522E74A}" type="datetime1">
              <a:rPr lang="en-US"/>
              <a:pPr/>
              <a:t>4/19/2017</a:t>
            </a:fld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sp>
          <p:nvSpPr>
            <p:cNvPr id="34831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4832" name="Picture 16" descr="rb_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60"/>
              <a:ext cx="1903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B770324D-F4F2-4E8A-B0A4-D444BD4EB7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youtube.com/watch?v=nyAFfMy5yL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9dmcRbuTM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SaHW6Y7_Y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ntercom.com/chinese-gloves-and-addressable-marke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etbuilders.com/" TargetMode="External"/><Relationship Id="rId2" Type="http://schemas.openxmlformats.org/officeDocument/2006/relationships/hyperlink" Target="mailto:dthomas@rocketbuilder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ytorocket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sailing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nsailing.net/page/Default.asp?pageID=16" TargetMode="External"/><Relationship Id="rId4" Type="http://schemas.openxmlformats.org/officeDocument/2006/relationships/hyperlink" Target="mailto:dave@macsailing.co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5z0Ia5jDt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offers.hubspot.com/essential-guide-internet-marketing?utm_campaign=Offer+-+Essential+Guide+to+Internet+Marketing&amp;utm_source=hs_email&amp;utm_medium=email&amp;utm_content=16409027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dub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hootsuite.com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www.kissmetr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www.hubspot.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etbuilders.com/" TargetMode="External"/><Relationship Id="rId2" Type="http://schemas.openxmlformats.org/officeDocument/2006/relationships/hyperlink" Target="mailto:dthomas@rocketbuilder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ytorocket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514600"/>
            <a:ext cx="5638800" cy="838200"/>
          </a:xfrm>
        </p:spPr>
        <p:txBody>
          <a:bodyPr/>
          <a:lstStyle/>
          <a:p>
            <a:br>
              <a:rPr lang="en-US" sz="4000" b="1" dirty="0"/>
            </a:br>
            <a:r>
              <a:rPr lang="en-US" sz="4000" b="1" dirty="0"/>
              <a:t>Product/Market Fit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276600"/>
            <a:ext cx="6781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	   “Product Marketing Overview”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3EE-1D0D-4DDF-9ACE-7D8AEAD63B1A}" type="slidenum">
              <a:rPr lang="en-US"/>
              <a:pPr/>
              <a:t>10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Segmentation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Revolutionary Products</a:t>
            </a:r>
          </a:p>
          <a:p>
            <a:pPr lvl="1"/>
            <a:r>
              <a:rPr lang="en-US" sz="2400"/>
              <a:t>Segment originates with technology or product</a:t>
            </a:r>
          </a:p>
          <a:p>
            <a:pPr lvl="1"/>
            <a:r>
              <a:rPr lang="en-US" sz="2400"/>
              <a:t>Vendors can’t predict next innovation or its consequences</a:t>
            </a:r>
          </a:p>
          <a:p>
            <a:r>
              <a:rPr lang="en-US" sz="2800"/>
              <a:t>Evolutionary Products:</a:t>
            </a:r>
          </a:p>
          <a:p>
            <a:pPr lvl="1"/>
            <a:r>
              <a:rPr lang="en-US" sz="2400"/>
              <a:t>Segment is pre-defined; challenge is to refine definition/redefine</a:t>
            </a:r>
          </a:p>
          <a:p>
            <a:pPr lvl="1"/>
            <a:r>
              <a:rPr lang="en-US" sz="2400"/>
              <a:t>Mainstream market customers insist vendors fit solution to </a:t>
            </a:r>
            <a:r>
              <a:rPr lang="en-US" sz="2400" b="1"/>
              <a:t>their</a:t>
            </a:r>
            <a:r>
              <a:rPr lang="en-US" sz="2400"/>
              <a:t> problem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38256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Why? - Marc Andreessen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208912" cy="35390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What’s most dangerous, a bad team, a weak product or a poor market?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/>
            <a:r>
              <a:rPr lang="en-US" sz="3200" b="1" dirty="0"/>
              <a:t>The # 1 company killer is lack of market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/>
            <a:r>
              <a:rPr lang="en-US" sz="3200" dirty="0"/>
              <a:t>Getting to product/market fit really matters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2218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5588868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Why? - Steve Blank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2600"/>
            <a:ext cx="5472608" cy="42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32" y="525463"/>
            <a:ext cx="8153400" cy="6175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Blank - Hypotheses versus Reality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6400"/>
            <a:ext cx="7772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Large companies execute in a market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Start-ups ‘search’ for a business model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/>
              <a:t>Build, Measure, Learn</a:t>
            </a:r>
          </a:p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sz="2400" dirty="0"/>
              <a:t>Make a prediction, ship, measure the results, repeat and then see what happens again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Prove that your product fits the market - </a:t>
            </a:r>
            <a:r>
              <a:rPr lang="en-US" sz="2400" b="1" dirty="0"/>
              <a:t>Reality</a:t>
            </a: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7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994848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Top Down Versus Bottom-up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81074"/>
            <a:ext cx="7772400" cy="4392141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sz="2400" dirty="0"/>
              <a:t>Revenue </a:t>
            </a:r>
            <a:r>
              <a:rPr lang="en-CA" sz="2400" b="1" dirty="0"/>
              <a:t>is NOT </a:t>
            </a:r>
            <a:r>
              <a:rPr lang="en-CA" sz="2400" dirty="0"/>
              <a:t>a function of market share, size, and penetration rates </a:t>
            </a:r>
          </a:p>
          <a:p>
            <a:endParaRPr lang="en-CA" sz="2400" dirty="0"/>
          </a:p>
          <a:p>
            <a:r>
              <a:rPr lang="en-CA" sz="2400" dirty="0"/>
              <a:t>($ 1B market x 2% penetration = $20 M)</a:t>
            </a:r>
          </a:p>
          <a:p>
            <a:pPr marL="0" indent="0"/>
            <a:endParaRPr lang="en-US" dirty="0"/>
          </a:p>
          <a:p>
            <a:pPr marL="0" indent="0"/>
            <a:r>
              <a:rPr lang="en-CA" sz="2400" dirty="0"/>
              <a:t>Revenue </a:t>
            </a:r>
            <a:r>
              <a:rPr lang="en-CA" sz="2400" b="1" dirty="0"/>
              <a:t>IS</a:t>
            </a:r>
            <a:r>
              <a:rPr lang="en-CA" sz="2400" dirty="0"/>
              <a:t> a function of the leads you attract, conversion rates, price and individual customers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  <a:r>
              <a:rPr lang="en-US" sz="2400" dirty="0"/>
              <a:t>L x % x P = 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2320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54063"/>
            <a:ext cx="5616624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Top Down is Valuable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95264"/>
            <a:ext cx="7772400" cy="1224136"/>
          </a:xfrm>
        </p:spPr>
        <p:txBody>
          <a:bodyPr/>
          <a:lstStyle/>
          <a:p>
            <a:r>
              <a:rPr lang="en-CA" sz="2400" b="1" dirty="0"/>
              <a:t>Total addressable market</a:t>
            </a:r>
            <a:r>
              <a:rPr lang="en-CA" sz="2400" dirty="0"/>
              <a:t> </a:t>
            </a:r>
            <a:r>
              <a:rPr lang="en-CA" sz="2400" dirty="0">
                <a:hlinkClick r:id="rId3"/>
              </a:rPr>
              <a:t>(</a:t>
            </a:r>
            <a:r>
              <a:rPr lang="en-CA" sz="2400" b="1" dirty="0">
                <a:hlinkClick r:id="rId3"/>
              </a:rPr>
              <a:t>TAM</a:t>
            </a:r>
            <a:r>
              <a:rPr lang="en-CA" sz="2400" dirty="0">
                <a:hlinkClick r:id="rId3"/>
              </a:rPr>
              <a:t>) </a:t>
            </a:r>
            <a:r>
              <a:rPr lang="en-CA" sz="2400" dirty="0"/>
              <a:t>is a term that is typically used to reference the revenue opportunity available for a product or service.</a:t>
            </a:r>
          </a:p>
          <a:p>
            <a:endParaRPr lang="en-CA" sz="2000" dirty="0"/>
          </a:p>
          <a:p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37321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Theoretical Market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Potential Market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Available Market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Addressable Market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Target Market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Market Demand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3356992"/>
            <a:ext cx="1610560" cy="16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73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77863"/>
            <a:ext cx="7469832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Bottom-up – The Market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06885"/>
            <a:ext cx="7128147" cy="3827115"/>
          </a:xfrm>
        </p:spPr>
        <p:txBody>
          <a:bodyPr/>
          <a:lstStyle/>
          <a:p>
            <a:r>
              <a:rPr lang="en-CA" sz="2400" b="1" dirty="0"/>
              <a:t>Target markets </a:t>
            </a:r>
            <a:r>
              <a:rPr lang="en-CA" sz="2400" dirty="0"/>
              <a:t>are groups of individuals separated by distinguishable and noticeable aspects</a:t>
            </a:r>
            <a:r>
              <a:rPr lang="en-CA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692558"/>
            <a:ext cx="3454022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Available Budgets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Market Reach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Attach Rate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Conversion Rate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Win Rate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3495586"/>
            <a:ext cx="1610560" cy="16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06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F47-3D1E-4CC8-A03C-968C16462A23}" type="slidenum">
              <a:rPr lang="en-US"/>
              <a:pPr/>
              <a:t>17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50938"/>
          </a:xfrm>
        </p:spPr>
        <p:txBody>
          <a:bodyPr/>
          <a:lstStyle/>
          <a:p>
            <a:r>
              <a:rPr lang="en-US" sz="3600" dirty="0"/>
              <a:t>Bowling Alley Model – Headpin Segment</a:t>
            </a:r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965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2743200" y="3452813"/>
            <a:ext cx="451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 Identify a segment you can dominate</a:t>
            </a:r>
            <a:endParaRPr lang="en-US">
              <a:latin typeface="Verdana" pitchFamily="34" charset="0"/>
            </a:endParaRP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2743200" y="3898900"/>
            <a:ext cx="541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 Win market share leadership in that segment</a:t>
            </a:r>
            <a:endParaRPr lang="en-US">
              <a:latin typeface="Verdana" pitchFamily="34" charset="0"/>
            </a:endParaRP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2743200" y="4343400"/>
            <a:ext cx="614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 Leverage leadership to win over adjacent segments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533400" y="2590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(In Bowling Alley)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2057400" y="1524000"/>
            <a:ext cx="6853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latin typeface="Verdana" pitchFamily="34" charset="0"/>
              </a:rPr>
              <a:t>”Target a single niche market segment</a:t>
            </a:r>
            <a:br>
              <a:rPr lang="en-US" b="1" i="1">
                <a:latin typeface="Verdana" pitchFamily="34" charset="0"/>
              </a:rPr>
            </a:br>
            <a:r>
              <a:rPr lang="en-US" b="1" i="1">
                <a:latin typeface="Verdana" pitchFamily="34" charset="0"/>
              </a:rPr>
              <a:t> with a ‘must-have’ value proposition”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32" y="609600"/>
            <a:ext cx="8153400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Understanding the Market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93" y="1498820"/>
            <a:ext cx="7772400" cy="4597179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Internal Focus</a:t>
            </a:r>
            <a:r>
              <a:rPr lang="en-US" dirty="0"/>
              <a:t>			   </a:t>
            </a:r>
            <a:r>
              <a:rPr lang="en-US" sz="2400" u="sng" dirty="0"/>
              <a:t>External Focus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Product &amp; Feature 			    Customer Value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Lots of Features			    Differentiation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Reactive R&amp;D			    Headpin Segment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Unpredictable Results		    Reliable Customers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3737608" y="2689496"/>
            <a:ext cx="1338448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3756851" y="3601050"/>
            <a:ext cx="1290515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3818000" y="4427149"/>
            <a:ext cx="1330064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3818000" y="5228542"/>
            <a:ext cx="1330064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75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274733"/>
              </p:ext>
            </p:extLst>
          </p:nvPr>
        </p:nvGraphicFramePr>
        <p:xfrm>
          <a:off x="685800" y="914400"/>
          <a:ext cx="8077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643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SECONDARY </a:t>
                      </a:r>
                      <a:r>
                        <a:rPr lang="en-CA" sz="2800" baseline="0" dirty="0"/>
                        <a:t>RESEARCH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PRIMARY </a:t>
                      </a:r>
                      <a:r>
                        <a:rPr lang="en-CA" sz="2800" baseline="0" dirty="0"/>
                        <a:t>RESEARCH</a:t>
                      </a:r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43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Internet,</a:t>
                      </a:r>
                      <a:r>
                        <a:rPr lang="en-CA" sz="2800" baseline="0" dirty="0"/>
                        <a:t> books, articles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Face</a:t>
                      </a:r>
                      <a:r>
                        <a:rPr lang="en-CA" sz="2800" baseline="0" dirty="0"/>
                        <a:t> to face, surveys</a:t>
                      </a:r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577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Free or easily purchased e.g. </a:t>
                      </a:r>
                      <a:r>
                        <a:rPr lang="en-CA" sz="2800" dirty="0" err="1"/>
                        <a:t>StatsCan</a:t>
                      </a:r>
                      <a:r>
                        <a:rPr lang="en-CA" sz="2800" dirty="0"/>
                        <a:t>/Census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Cost investment</a:t>
                      </a:r>
                      <a:r>
                        <a:rPr lang="en-CA" sz="2800" baseline="0" dirty="0"/>
                        <a:t> </a:t>
                      </a:r>
                    </a:p>
                    <a:p>
                      <a:pPr algn="ctr"/>
                      <a:r>
                        <a:rPr lang="en-CA" sz="2800" baseline="0" dirty="0"/>
                        <a:t>(time or money)</a:t>
                      </a:r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1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Less 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51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Broad strokes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Targeted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51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Available</a:t>
                      </a:r>
                      <a:r>
                        <a:rPr lang="en-CA" sz="2800" baseline="0" dirty="0"/>
                        <a:t> to all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For your</a:t>
                      </a:r>
                      <a:r>
                        <a:rPr lang="en-CA" sz="2800" baseline="0" dirty="0"/>
                        <a:t> eyes only</a:t>
                      </a:r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F33D-B2DA-4691-8035-6326B4C260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F132-7C15-4EBF-9B59-A61261BBAC1B}" type="slidenum">
              <a:rPr lang="en-US"/>
              <a:pPr/>
              <a:t>2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Dave Thomas 604-603-8630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2"/>
              </a:rPr>
              <a:t>dthomas@rocketbuilders.com</a:t>
            </a: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3"/>
              </a:rPr>
              <a:t>www.rocketbuilders.com</a:t>
            </a: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Ready to Rocket and Emerging Rockets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Past NVBC award winners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4"/>
              </a:rPr>
              <a:t>http://www.readytorocket.com/</a:t>
            </a:r>
            <a:endParaRPr lang="en-CA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9E46-F053-40B3-B652-32D86379A3DE}" type="slidenum">
              <a:rPr lang="en-US"/>
              <a:pPr/>
              <a:t>20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93037" cy="922338"/>
          </a:xfrm>
        </p:spPr>
        <p:txBody>
          <a:bodyPr/>
          <a:lstStyle/>
          <a:p>
            <a:r>
              <a:rPr lang="en-US" dirty="0"/>
              <a:t>Technology Adoption Cycle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r>
              <a:rPr lang="en-US" dirty="0"/>
              <a:t>Provides an understanding of customer requirements e.g.  </a:t>
            </a:r>
            <a:r>
              <a:rPr lang="en-US" b="1" dirty="0"/>
              <a:t>Why</a:t>
            </a:r>
            <a:r>
              <a:rPr lang="en-US" dirty="0"/>
              <a:t> buy? </a:t>
            </a:r>
            <a:r>
              <a:rPr lang="en-US" b="1" dirty="0"/>
              <a:t>What’s</a:t>
            </a:r>
            <a:r>
              <a:rPr lang="en-US" dirty="0"/>
              <a:t> in it for me/us?</a:t>
            </a:r>
          </a:p>
          <a:p>
            <a:endParaRPr lang="en-US" dirty="0"/>
          </a:p>
          <a:p>
            <a:r>
              <a:rPr lang="en-US" dirty="0"/>
              <a:t>Establishes focus for and timing of marketing strategy.  </a:t>
            </a:r>
            <a:r>
              <a:rPr lang="en-US" b="1" dirty="0"/>
              <a:t>How</a:t>
            </a:r>
            <a:r>
              <a:rPr lang="en-US" dirty="0"/>
              <a:t> and </a:t>
            </a:r>
            <a:r>
              <a:rPr lang="en-US" b="1" dirty="0"/>
              <a:t>when</a:t>
            </a:r>
            <a:r>
              <a:rPr lang="en-US" dirty="0"/>
              <a:t> to execute marketing activities.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20000" cy="1143000"/>
          </a:xfrm>
        </p:spPr>
        <p:txBody>
          <a:bodyPr rtlCol="0">
            <a:normAutofit/>
          </a:bodyPr>
          <a:lstStyle/>
          <a:p>
            <a:pPr algn="l" fontAlgn="auto" hangingPunct="0">
              <a:spcAft>
                <a:spcPts val="0"/>
              </a:spcAft>
              <a:defRPr/>
            </a:pPr>
            <a:r>
              <a:rPr lang="en-US" spc="10" dirty="0">
                <a:solidFill>
                  <a:srgbClr val="2D2F2B"/>
                </a:solidFill>
                <a:latin typeface="Nina Compressed"/>
              </a:rPr>
              <a:t>Buyer Internet Behaviour</a:t>
            </a:r>
          </a:p>
        </p:txBody>
      </p:sp>
      <p:pic>
        <p:nvPicPr>
          <p:cNvPr id="41987" name="usage_percentages.png" descr="e748e079-7499-4050-9ae6-abad6e7b959c.png     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2-380E-D843-89CC-4CE9378574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3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ogle_keywo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479" r="-17479"/>
          <a:stretch>
            <a:fillRect/>
          </a:stretch>
        </p:blipFill>
        <p:spPr>
          <a:xfrm>
            <a:off x="914400" y="1905000"/>
            <a:ext cx="77724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Search in Buyer’s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Copyright 2013, Rocket Builders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96BE52-380E-D843-89CC-4CE9378574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8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“Business Technology Buyers Survey”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05775" cy="1143000"/>
          </a:xfrm>
        </p:spPr>
        <p:txBody>
          <a:bodyPr/>
          <a:lstStyle/>
          <a:p>
            <a:r>
              <a:rPr lang="en-US" dirty="0"/>
              <a:t>How many people are involved?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Copyright 2013, Rocket Builders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96BE52-380E-D843-89CC-4CE93785740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23686"/>
              </p:ext>
            </p:extLst>
          </p:nvPr>
        </p:nvGraphicFramePr>
        <p:xfrm>
          <a:off x="1219200" y="3352800"/>
          <a:ext cx="69730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Size of Buying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Participants</a:t>
                      </a:r>
                      <a:r>
                        <a:rPr lang="en-US" sz="2400" baseline="0" dirty="0"/>
                        <a:t> in Buying Process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100 to 500</a:t>
                      </a:r>
                      <a:r>
                        <a:rPr lang="en-US" sz="2400" baseline="0" dirty="0"/>
                        <a:t> employees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501 to 1000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Over 1000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7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sz="1800" b="1" dirty="0"/>
              <a:t>Users </a:t>
            </a:r>
            <a:endParaRPr lang="en-US" sz="1600" b="1" dirty="0"/>
          </a:p>
          <a:p>
            <a:pPr lvl="1"/>
            <a:r>
              <a:rPr lang="en-US" sz="1400" dirty="0"/>
              <a:t>are members of the organizations who will use the product or services. In many cases, users initiate the buying proposal and help define the product specifications.</a:t>
            </a:r>
          </a:p>
          <a:p>
            <a:r>
              <a:rPr lang="en-US" sz="1800" b="1" dirty="0"/>
              <a:t>Influencers </a:t>
            </a:r>
            <a:endParaRPr lang="en-US" sz="1600" b="1" dirty="0"/>
          </a:p>
          <a:p>
            <a:pPr lvl="1"/>
            <a:r>
              <a:rPr lang="en-US" sz="1400" dirty="0"/>
              <a:t>often help define specifications and also provide information for evaluating alternatives. Technical personnel are particularly important influencers.</a:t>
            </a:r>
          </a:p>
          <a:p>
            <a:r>
              <a:rPr lang="en-US" sz="1800" b="1" dirty="0"/>
              <a:t>Buyers </a:t>
            </a:r>
            <a:endParaRPr lang="en-US" sz="1600" b="1" dirty="0"/>
          </a:p>
          <a:p>
            <a:pPr lvl="1"/>
            <a:r>
              <a:rPr lang="en-US" sz="1400" dirty="0"/>
              <a:t>have formal authority to select the supplier and arrange terms of purchase. Buyers may help shape product specifications, but their major role is in selecting vendors and negotiating.</a:t>
            </a:r>
          </a:p>
          <a:p>
            <a:r>
              <a:rPr lang="en-US" sz="1800" b="1" dirty="0"/>
              <a:t>Deciders </a:t>
            </a:r>
            <a:endParaRPr lang="en-US" sz="1600" b="1" dirty="0"/>
          </a:p>
          <a:p>
            <a:pPr lvl="1"/>
            <a:r>
              <a:rPr lang="en-US" sz="1400" dirty="0"/>
              <a:t>have formal or informal power to select or approve the final suppliers. In routine buying, the buyers are often the deciders, or at least the approvers.</a:t>
            </a:r>
          </a:p>
          <a:p>
            <a:r>
              <a:rPr lang="en-US" sz="1800" b="1" dirty="0"/>
              <a:t>Gatekeepers </a:t>
            </a:r>
            <a:endParaRPr lang="en-US" sz="1600" b="1" dirty="0"/>
          </a:p>
          <a:p>
            <a:pPr lvl="1"/>
            <a:r>
              <a:rPr lang="en-US" sz="1400" dirty="0"/>
              <a:t>control the flow of information to others. For example, purchasing agents, often have authority to prevent salespersons from seeing users or deciders.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93037" cy="922338"/>
          </a:xfrm>
        </p:spPr>
        <p:txBody>
          <a:bodyPr/>
          <a:lstStyle/>
          <a:p>
            <a:r>
              <a:rPr lang="en-US" dirty="0"/>
              <a:t>Participants in Buying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Copyright 2013, Rocket Builders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96BE52-380E-D843-89CC-4CE9378574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93037" cy="1143000"/>
          </a:xfrm>
        </p:spPr>
        <p:txBody>
          <a:bodyPr/>
          <a:lstStyle/>
          <a:p>
            <a:r>
              <a:rPr lang="en-CA" dirty="0"/>
              <a:t>Segmentation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Do you need to build every feature potential customers ask for?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Why or why not?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Is differentiation based only on your product?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F33D-B2DA-4691-8035-6326B4C260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Competitive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23850" y="1973264"/>
          <a:ext cx="8496300" cy="3543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1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Competitor 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Competitor 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Largest Customers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Partners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Financial Health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r>
                        <a:rPr lang="en-US" sz="1400" dirty="0"/>
                        <a:t>Market Share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Key Products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r>
                        <a:rPr lang="en-US" sz="1400" dirty="0"/>
                        <a:t>Pricing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dirty="0"/>
                        <a:t>Key Product Features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r>
                        <a:rPr lang="en-US" sz="1400" dirty="0"/>
                        <a:t>Value Proposition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r>
                        <a:rPr lang="en-US" sz="1400" dirty="0"/>
                        <a:t>Sales Channels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391400" cy="1143000"/>
          </a:xfrm>
        </p:spPr>
        <p:txBody>
          <a:bodyPr/>
          <a:lstStyle/>
          <a:p>
            <a:pPr algn="ctr"/>
            <a:r>
              <a:rPr lang="en-US" sz="4000"/>
              <a:t>Whole Product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995B-9B5B-4D52-94E2-793D4AE85357}" type="slidenum">
              <a:rPr lang="en-US"/>
              <a:pPr/>
              <a:t>28</a:t>
            </a:fld>
            <a:endParaRPr lang="en-U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143000"/>
          </a:xfrm>
        </p:spPr>
        <p:txBody>
          <a:bodyPr/>
          <a:lstStyle/>
          <a:p>
            <a:r>
              <a:rPr lang="en-US" sz="4000"/>
              <a:t>Whole Product Definition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5323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Physical Product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+</a:t>
            </a:r>
            <a:r>
              <a:rPr lang="en-US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All Associated Factors</a:t>
            </a:r>
            <a:r>
              <a:rPr lang="en-US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(services, partners, warranties, guarantees, image, training, etc.)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=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“The Whole Product”</a:t>
            </a:r>
          </a:p>
          <a:p>
            <a:pPr>
              <a:lnSpc>
                <a:spcPct val="90000"/>
              </a:lnSpc>
            </a:pPr>
            <a:endParaRPr lang="en-US" b="1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Both tangible &amp; intangible elements required by target customer to solve his/her whole problem.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7D3-CBE1-4E62-A20D-50E1815218AD}" type="slidenum">
              <a:rPr lang="en-US"/>
              <a:pPr/>
              <a:t>29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09600"/>
            <a:ext cx="6858000" cy="533400"/>
          </a:xfrm>
        </p:spPr>
        <p:txBody>
          <a:bodyPr/>
          <a:lstStyle/>
          <a:p>
            <a:r>
              <a:rPr lang="en-US"/>
              <a:t>The Whole Product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968875" y="246697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354513" y="38576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3673475" y="30448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4033838" y="20875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2819400" y="2057400"/>
            <a:ext cx="3786188" cy="35734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4702175" y="2057400"/>
            <a:ext cx="1588" cy="356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>
            <a:off x="2798763" y="3814763"/>
            <a:ext cx="37623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3375025" y="2565400"/>
            <a:ext cx="2654300" cy="2513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3375025" y="2565400"/>
            <a:ext cx="2644775" cy="2513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4060825" y="3208338"/>
            <a:ext cx="1281113" cy="1204912"/>
          </a:xfrm>
          <a:prstGeom prst="ellipse">
            <a:avLst/>
          </a:prstGeom>
          <a:solidFill>
            <a:schemeClr val="bg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4144963" y="3497263"/>
            <a:ext cx="11112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latin typeface="Verdana" pitchFamily="34" charset="0"/>
              </a:rPr>
              <a:t>Core </a:t>
            </a:r>
          </a:p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latin typeface="Verdana" pitchFamily="34" charset="0"/>
              </a:rPr>
              <a:t>Product</a:t>
            </a:r>
          </a:p>
          <a:p>
            <a:pPr algn="ctr"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878388" y="2582863"/>
            <a:ext cx="839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Hardware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5475288" y="3314700"/>
            <a:ext cx="7762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Software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3736975" y="4930775"/>
            <a:ext cx="8556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Legacy</a:t>
            </a:r>
          </a:p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interfaces</a:t>
            </a:r>
            <a:endParaRPr lang="en-US" altLang="en-US" sz="1200" b="1">
              <a:latin typeface="Verdana" pitchFamily="34" charset="0"/>
            </a:endParaRPr>
          </a:p>
          <a:p>
            <a:pPr eaLnBrk="0" hangingPunct="0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4724400" y="4800600"/>
            <a:ext cx="1169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Connectivity, </a:t>
            </a:r>
          </a:p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SI	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3051175" y="4030663"/>
            <a:ext cx="7985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Pre-sales</a:t>
            </a:r>
          </a:p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services</a:t>
            </a:r>
            <a:endParaRPr lang="en-US" altLang="en-US" sz="1200" b="1">
              <a:latin typeface="Verdana" pitchFamily="34" charset="0"/>
            </a:endParaRPr>
          </a:p>
          <a:p>
            <a:pPr eaLnBrk="0" hangingPunct="0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3051175" y="3148013"/>
            <a:ext cx="938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Post-sales </a:t>
            </a:r>
          </a:p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service</a:t>
            </a:r>
          </a:p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&amp; support</a:t>
            </a:r>
            <a:endParaRPr lang="en-US" altLang="en-US" sz="1200" b="1">
              <a:latin typeface="Verdana" pitchFamily="34" charset="0"/>
            </a:endParaRPr>
          </a:p>
          <a:p>
            <a:pPr eaLnBrk="0" hangingPunct="0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5426075" y="4030663"/>
            <a:ext cx="977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Peripherals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81" name="Rectangle 21"/>
          <p:cNvSpPr>
            <a:spLocks noChangeArrowheads="1"/>
          </p:cNvSpPr>
          <p:nvPr/>
        </p:nvSpPr>
        <p:spPr bwMode="auto">
          <a:xfrm>
            <a:off x="3709988" y="2582863"/>
            <a:ext cx="9096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Consulting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6707188" y="3657600"/>
            <a:ext cx="2255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Complementary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Products</a:t>
            </a:r>
            <a:endParaRPr lang="en-US" altLang="en-US" sz="2000" b="1">
              <a:latin typeface="Verdana" pitchFamily="34" charset="0"/>
            </a:endParaRPr>
          </a:p>
          <a:p>
            <a:pPr eaLnBrk="0" hangingPunct="0"/>
            <a:endParaRPr lang="en-US" altLang="en-US" sz="2000" b="1">
              <a:latin typeface="Verdana" pitchFamily="34" charset="0"/>
            </a:endParaRP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381000" y="3657600"/>
            <a:ext cx="2255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Complementary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Services</a:t>
            </a:r>
            <a:endParaRPr lang="en-US" altLang="en-US" sz="2000" b="1">
              <a:latin typeface="Verdana" pitchFamily="34" charset="0"/>
            </a:endParaRPr>
          </a:p>
          <a:p>
            <a:pPr eaLnBrk="0" hangingPunct="0"/>
            <a:endParaRPr lang="en-US" altLang="en-US" sz="2000" b="1">
              <a:latin typeface="Verdana" pitchFamily="34" charset="0"/>
            </a:endParaRP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2185988" y="18303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5715000" y="6400800"/>
            <a:ext cx="29829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900" tIns="44450" rIns="88900" bIns="4445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Source: Crossing the Chasm, Geoffrey Moore</a:t>
            </a:r>
          </a:p>
        </p:txBody>
      </p:sp>
      <p:pic>
        <p:nvPicPr>
          <p:cNvPr id="19458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1525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457200" y="56388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All other products, services and relationships needed by the target customer to fulfill their compelling reason to buy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ECE-7535-4412-AECA-AAB642E1E1D3}" type="slidenum">
              <a:rPr lang="en-US"/>
              <a:pPr/>
              <a:t>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/>
              <a:t> </a:t>
            </a:r>
          </a:p>
        </p:txBody>
      </p:sp>
      <p:pic>
        <p:nvPicPr>
          <p:cNvPr id="1026" name="Picture 2" descr="C:\Users\Dave Thomas\Documents\MS\2009\New Macsailing 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5" y="762000"/>
            <a:ext cx="7231465" cy="27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Sailing School at Jericho Beach        </a:t>
            </a:r>
          </a:p>
          <a:p>
            <a:r>
              <a:rPr lang="en-US" dirty="0">
                <a:hlinkClick r:id="rId3"/>
              </a:rPr>
              <a:t>www.macsailing.com</a:t>
            </a:r>
            <a:r>
              <a:rPr lang="en-US" dirty="0"/>
              <a:t>    </a:t>
            </a:r>
            <a:r>
              <a:rPr lang="en-US" dirty="0">
                <a:hlinkClick r:id="rId4"/>
              </a:rPr>
              <a:t>dave@macsailing.com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Shenzhen Sun Sailing, Shenzhen China </a:t>
            </a:r>
            <a:r>
              <a:rPr lang="en-US" dirty="0">
                <a:hlinkClick r:id="rId5"/>
              </a:rPr>
              <a:t>http://www.sunsailing.net/page/Default.asp?pageID=16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3619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Hotels – Whole Product</a:t>
            </a:r>
          </a:p>
        </p:txBody>
      </p:sp>
      <p:pic>
        <p:nvPicPr>
          <p:cNvPr id="4" name="Content Placeholder 3" descr="fig4_3_whole_solution_hotels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9" r="-6109"/>
          <a:stretch>
            <a:fillRect/>
          </a:stretch>
        </p:blipFill>
        <p:spPr>
          <a:xfrm>
            <a:off x="304800" y="1981200"/>
            <a:ext cx="8208911" cy="416650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Whole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6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07" y="762000"/>
            <a:ext cx="7793037" cy="846138"/>
          </a:xfrm>
        </p:spPr>
        <p:txBody>
          <a:bodyPr/>
          <a:lstStyle/>
          <a:p>
            <a:r>
              <a:rPr lang="en-US" dirty="0"/>
              <a:t>Coffee Example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204D-6B74-0648-9095-D91C11D2E9E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8676" name="Picture 4" descr="dunkinstarbu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1" y="1846775"/>
            <a:ext cx="5899150" cy="406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954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/>
              <a:t>Positioning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1C73-990F-4FD4-84D1-843136311681}" type="slidenum">
              <a:rPr lang="en-US"/>
              <a:pPr/>
              <a:t>33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93037" cy="769938"/>
          </a:xfrm>
        </p:spPr>
        <p:txBody>
          <a:bodyPr/>
          <a:lstStyle/>
          <a:p>
            <a:r>
              <a:rPr lang="en-US" sz="4000" dirty="0"/>
              <a:t>Definition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229600" cy="4114800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will they buy from us vs. our competition?</a:t>
            </a:r>
          </a:p>
          <a:p>
            <a:r>
              <a:rPr lang="en-US" b="1" dirty="0"/>
              <a:t>Positioning</a:t>
            </a:r>
            <a:r>
              <a:rPr lang="en-US" dirty="0"/>
              <a:t> = Managing the product and its presentation to fit a predetermined place in the mind of the customer</a:t>
            </a:r>
          </a:p>
          <a:p>
            <a:r>
              <a:rPr lang="en-US" dirty="0"/>
              <a:t>Positioning = </a:t>
            </a:r>
            <a:r>
              <a:rPr lang="en-US" b="1" dirty="0"/>
              <a:t>Market   + Competitive	      Segmentation    Differentiation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3A9-89ED-4A11-818C-A867669108E5}" type="slidenum">
              <a:rPr lang="en-US"/>
              <a:pPr/>
              <a:t>34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Definitions…..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Perceived</a:t>
            </a:r>
            <a:r>
              <a:rPr lang="en-US"/>
              <a:t> status within market segment.  (Exists in people’s heads)</a:t>
            </a:r>
          </a:p>
          <a:p>
            <a:endParaRPr lang="en-US"/>
          </a:p>
          <a:p>
            <a:r>
              <a:rPr lang="en-US" b="1"/>
              <a:t>Build relationships</a:t>
            </a:r>
            <a:r>
              <a:rPr lang="en-US"/>
              <a:t> to secure &amp; communicate competitive advantage.  (Something marketing folks do)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8FA9-4C00-4AFA-83B7-A7F5112E0A1B}" type="slidenum">
              <a:rPr lang="en-US"/>
              <a:pPr/>
              <a:t>35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152400"/>
            <a:ext cx="8572500" cy="121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600" b="1"/>
              <a:t>Positioning Impact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819400" y="2438400"/>
            <a:ext cx="3276600" cy="304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4495800" y="14478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>
            <a:off x="6096000" y="4114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V="1">
            <a:off x="5638800" y="2133600"/>
            <a:ext cx="1066800" cy="762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4495800" y="5486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 flipH="1">
            <a:off x="2590800" y="50292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 flipH="1">
            <a:off x="1828800" y="39624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H="1" flipV="1">
            <a:off x="25146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5638800" y="50292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3581400" y="106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Partnerships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67056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Pricing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7315200" y="3886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Whole Product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6477000" y="5562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Distribution</a:t>
            </a:r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3657600" y="6172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Sales Cycle</a:t>
            </a: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Service/Support</a:t>
            </a:r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>
            <a:off x="228600" y="36576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Valuation</a:t>
            </a:r>
          </a:p>
        </p:txBody>
      </p:sp>
      <p:sp>
        <p:nvSpPr>
          <p:cNvPr id="200728" name="Text Box 24"/>
          <p:cNvSpPr txBox="1">
            <a:spLocks noChangeArrowheads="1"/>
          </p:cNvSpPr>
          <p:nvPr/>
        </p:nvSpPr>
        <p:spPr bwMode="auto">
          <a:xfrm>
            <a:off x="457200" y="1676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Competition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3276600" y="3733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Product Position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D9D6-3525-4AA2-962F-84AECC0BF052}" type="slidenum">
              <a:rPr lang="en-US"/>
              <a:pPr/>
              <a:t>36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143000"/>
          </a:xfrm>
        </p:spPr>
        <p:txBody>
          <a:bodyPr/>
          <a:lstStyle/>
          <a:p>
            <a:r>
              <a:rPr lang="en-US"/>
              <a:t>Positioning Process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6477000" y="1524000"/>
            <a:ext cx="17526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Competitive Differentiation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219200" y="4267200"/>
            <a:ext cx="1371600" cy="1204913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Test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3733800" y="4191000"/>
            <a:ext cx="1676400" cy="148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Positioning Statement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6400800" y="4114800"/>
            <a:ext cx="2209800" cy="148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Marketing Plan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Target Accounts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Product Launches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1447800" cy="189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Market Research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810000" y="1536700"/>
            <a:ext cx="19050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Market Segmentation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Demographics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Psychographics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Channels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1219200" y="3505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Understand</a:t>
            </a: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3962400" y="34290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Choose</a:t>
            </a: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6400800" y="3429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Differentiate</a:t>
            </a:r>
          </a:p>
        </p:txBody>
      </p:sp>
      <p:sp>
        <p:nvSpPr>
          <p:cNvPr id="281623" name="Text Box 23"/>
          <p:cNvSpPr txBox="1">
            <a:spLocks noChangeArrowheads="1"/>
          </p:cNvSpPr>
          <p:nvPr/>
        </p:nvSpPr>
        <p:spPr bwMode="auto">
          <a:xfrm>
            <a:off x="3505200" y="58674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Put stake in the ground</a:t>
            </a:r>
          </a:p>
        </p:txBody>
      </p:sp>
      <p:sp>
        <p:nvSpPr>
          <p:cNvPr id="281624" name="Text Box 24"/>
          <p:cNvSpPr txBox="1">
            <a:spLocks noChangeArrowheads="1"/>
          </p:cNvSpPr>
          <p:nvPr/>
        </p:nvSpPr>
        <p:spPr bwMode="auto">
          <a:xfrm>
            <a:off x="6324600" y="57912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Reinforce in market</a:t>
            </a:r>
          </a:p>
        </p:txBody>
      </p:sp>
      <p:sp>
        <p:nvSpPr>
          <p:cNvPr id="281625" name="Line 25"/>
          <p:cNvSpPr>
            <a:spLocks noChangeShapeType="1"/>
          </p:cNvSpPr>
          <p:nvPr/>
        </p:nvSpPr>
        <p:spPr bwMode="auto">
          <a:xfrm>
            <a:off x="27432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>
            <a:off x="57150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>
            <a:off x="2590800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81629" name="Line 29"/>
          <p:cNvSpPr>
            <a:spLocks noChangeShapeType="1"/>
          </p:cNvSpPr>
          <p:nvPr/>
        </p:nvSpPr>
        <p:spPr bwMode="auto">
          <a:xfrm>
            <a:off x="5410200" y="487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1AA0-928C-4F73-B0E3-0078AF891B1C}" type="slidenum">
              <a:rPr lang="en-US"/>
              <a:pPr/>
              <a:t>37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835900" cy="854075"/>
          </a:xfrm>
        </p:spPr>
        <p:txBody>
          <a:bodyPr/>
          <a:lstStyle/>
          <a:p>
            <a:r>
              <a:rPr lang="en-US" sz="2400" b="1"/>
              <a:t>Product Positioning</a:t>
            </a:r>
            <a:r>
              <a:rPr lang="en-US" sz="2400"/>
              <a:t> – How You Describe Your Product To Potential Customers</a:t>
            </a:r>
            <a:endParaRPr lang="en-CA" sz="240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34288" cy="469265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/>
              <a:t>Customer: </a:t>
            </a:r>
            <a:r>
              <a:rPr lang="en-US" sz="2400"/>
              <a:t> </a:t>
            </a:r>
            <a:r>
              <a:rPr lang="en-CA" sz="2400"/>
              <a:t>Who do we / could we sell to?</a:t>
            </a:r>
          </a:p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 b="1"/>
              <a:t>Need</a:t>
            </a:r>
            <a:r>
              <a:rPr lang="en-CA" sz="2400"/>
              <a:t>:</a:t>
            </a:r>
            <a:r>
              <a:rPr lang="en-US" sz="2400"/>
              <a:t> </a:t>
            </a:r>
            <a:r>
              <a:rPr lang="en-CA" sz="2400"/>
              <a:t> What problem is our customer trying to solve, or opportunity to address?</a:t>
            </a:r>
          </a:p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/>
              <a:t>Products: </a:t>
            </a:r>
            <a:r>
              <a:rPr lang="en-US" sz="2400"/>
              <a:t> </a:t>
            </a:r>
            <a:r>
              <a:rPr lang="en-CA" sz="2400"/>
              <a:t>What do we / could we sell to meet our customer’s need? </a:t>
            </a:r>
            <a:endParaRPr lang="en-US" sz="2400"/>
          </a:p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/>
              <a:t>Differentiation: </a:t>
            </a:r>
            <a:r>
              <a:rPr lang="en-US" sz="2400"/>
              <a:t> </a:t>
            </a:r>
            <a:r>
              <a:rPr lang="en-CA" sz="2400"/>
              <a:t>Who else can address our customers’ needs.  How are we different?</a:t>
            </a:r>
          </a:p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/>
              <a:t>Whole Product: </a:t>
            </a:r>
            <a:r>
              <a:rPr lang="en-US" sz="2400"/>
              <a:t> </a:t>
            </a:r>
            <a:r>
              <a:rPr lang="en-CA" sz="2400"/>
              <a:t>What else is needed to get a solution to the problem?</a:t>
            </a:r>
            <a:endParaRPr lang="en-US" sz="2400"/>
          </a:p>
          <a:p>
            <a:pPr marL="381000" indent="-381000">
              <a:lnSpc>
                <a:spcPct val="80000"/>
              </a:lnSpc>
              <a:spcBef>
                <a:spcPct val="75000"/>
              </a:spcBef>
              <a:buFont typeface="Wingdings" pitchFamily="2" charset="2"/>
              <a:buAutoNum type="arabicPeriod"/>
            </a:pPr>
            <a:r>
              <a:rPr lang="en-CA" sz="2400"/>
              <a:t>Positioning Statement Development</a:t>
            </a:r>
            <a:r>
              <a:rPr lang="en-US" sz="2400"/>
              <a:t>.</a:t>
            </a:r>
            <a:endParaRPr lang="en-CA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397C-2916-41A4-8A5E-56F28136CABE}" type="slidenum">
              <a:rPr lang="en-US"/>
              <a:pPr/>
              <a:t>38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93038" cy="1143000"/>
          </a:xfrm>
        </p:spPr>
        <p:txBody>
          <a:bodyPr/>
          <a:lstStyle/>
          <a:p>
            <a:r>
              <a:rPr lang="en-US" sz="3600"/>
              <a:t>The Positioning Statement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40068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Positioning Criteria: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Who is the target customer? Is this the decision maker?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is the compelling reason to buy?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is the product category?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is the key benefit of that product category?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Who is the main competitor?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is the key differentiation of this product?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1828800"/>
            <a:ext cx="3814763" cy="4114800"/>
          </a:xfrm>
        </p:spPr>
        <p:txBody>
          <a:bodyPr/>
          <a:lstStyle/>
          <a:p>
            <a:r>
              <a:rPr lang="en-US" sz="2400"/>
              <a:t>Positioning Statement:</a:t>
            </a:r>
          </a:p>
          <a:p>
            <a:pPr lvl="1"/>
            <a:r>
              <a:rPr lang="en-US" sz="2000"/>
              <a:t>For (target customer)</a:t>
            </a:r>
          </a:p>
          <a:p>
            <a:pPr lvl="1"/>
            <a:r>
              <a:rPr lang="en-US" sz="2000"/>
              <a:t>Who (compelling reason to buy)</a:t>
            </a:r>
          </a:p>
          <a:p>
            <a:pPr lvl="1"/>
            <a:r>
              <a:rPr lang="en-US" sz="2000"/>
              <a:t>Our product is a (product category)</a:t>
            </a:r>
          </a:p>
          <a:p>
            <a:pPr lvl="1"/>
            <a:r>
              <a:rPr lang="en-US" sz="2000"/>
              <a:t>That (key benefit)</a:t>
            </a:r>
          </a:p>
          <a:p>
            <a:pPr lvl="1"/>
            <a:r>
              <a:rPr lang="en-US" sz="2000"/>
              <a:t>Unlike (main competitor)</a:t>
            </a:r>
          </a:p>
          <a:p>
            <a:pPr lvl="1"/>
            <a:r>
              <a:rPr lang="en-US" sz="2000"/>
              <a:t>Our product (key differentiation)</a:t>
            </a:r>
          </a:p>
          <a:p>
            <a:endParaRPr lang="en-US" sz="24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C5AC-E921-45C0-ADC3-6151A414A2A1}" type="slidenum">
              <a:rPr lang="en-US"/>
              <a:pPr/>
              <a:t>39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/>
              <a:t>Positioning Example: Apple iPod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743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For</a:t>
            </a:r>
            <a:r>
              <a:rPr lang="en-US" sz="2400" b="1" dirty="0"/>
              <a:t> mobile, high-income individuals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who</a:t>
            </a:r>
            <a:r>
              <a:rPr lang="en-US" sz="2400" b="1" dirty="0"/>
              <a:t> need a way to listen to their entire music collection in different settings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the</a:t>
            </a:r>
            <a:r>
              <a:rPr lang="en-US" sz="2400" b="1" dirty="0"/>
              <a:t> Apple iPod is a small, portable digital music player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that </a:t>
            </a:r>
            <a:r>
              <a:rPr lang="en-US" sz="2400" b="1" dirty="0"/>
              <a:t>offers elegance of design, the ability to store an entire music collection, and easy purchasing of new digital music. 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Unlike</a:t>
            </a:r>
            <a:r>
              <a:rPr lang="en-US" sz="2400" b="1" dirty="0"/>
              <a:t> flash mp3 players (Creative, Rio, </a:t>
            </a:r>
            <a:r>
              <a:rPr lang="en-US" sz="2400" b="1" dirty="0" err="1"/>
              <a:t>etc</a:t>
            </a:r>
            <a:r>
              <a:rPr lang="en-US" sz="2400" b="1" dirty="0"/>
              <a:t>),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the product</a:t>
            </a:r>
            <a:r>
              <a:rPr lang="en-US" sz="2400" b="1" dirty="0"/>
              <a:t> stores an entire music library and is integrated into a service to purchase new digital music (iTunes)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133600"/>
            <a:ext cx="6400800" cy="3581400"/>
          </a:xfrm>
        </p:spPr>
        <p:txBody>
          <a:bodyPr/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Marketing Research &amp; Segmentation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Understanding Consumers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‘Whole’ Solution Offerings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Product Positioning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Answer Questions: 1, 5, 6, 7, 8, 9</a:t>
            </a:r>
          </a:p>
        </p:txBody>
      </p:sp>
      <p:pic>
        <p:nvPicPr>
          <p:cNvPr id="186373" name="Picture 5" descr="NV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476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6621"/>
            <a:ext cx="9144000" cy="58695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chemeClr val="tx1"/>
                </a:solidFill>
              </a:rPr>
              <a:t>EXAMPLE FROM 1985 - Starbucks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5055096" cy="424122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For</a:t>
            </a:r>
            <a:r>
              <a:rPr lang="en-GB" sz="2000" dirty="0"/>
              <a:t>: Sophisticated coffee drinkers</a:t>
            </a:r>
          </a:p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Who: </a:t>
            </a:r>
            <a:r>
              <a:rPr lang="en-GB" sz="2000" dirty="0"/>
              <a:t>value excellent coffee and an amazing customer experience</a:t>
            </a:r>
          </a:p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The: </a:t>
            </a:r>
            <a:r>
              <a:rPr lang="en-GB" sz="2000" dirty="0"/>
              <a:t>Starbucks experience is a unique retail chain </a:t>
            </a:r>
          </a:p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That: </a:t>
            </a:r>
            <a:r>
              <a:rPr lang="en-GB" sz="2000" dirty="0"/>
              <a:t>adds to the quality of coffee-drinkers’ lives.</a:t>
            </a:r>
          </a:p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Unlike: </a:t>
            </a:r>
            <a:r>
              <a:rPr lang="en-GB" sz="2000" dirty="0"/>
              <a:t>Drip coffee served in a plastic cup </a:t>
            </a:r>
          </a:p>
          <a:p>
            <a:pPr marL="381000" indent="-381000" defTabSz="457200">
              <a:lnSpc>
                <a:spcPct val="110000"/>
              </a:lnSpc>
              <a:spcBef>
                <a:spcPts val="700"/>
              </a:spcBef>
              <a:buClr>
                <a:srgbClr val="00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/>
              <a:t>At Starbucks: </a:t>
            </a:r>
            <a:r>
              <a:rPr lang="en-GB" sz="2000" dirty="0"/>
              <a:t>we’re making coffee a new way and providing a unique environment for drinking it</a:t>
            </a:r>
          </a:p>
        </p:txBody>
      </p:sp>
      <p:pic>
        <p:nvPicPr>
          <p:cNvPr id="405508" name="Picture 4" descr="070321_schultz_vmed_5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7" y="1980406"/>
            <a:ext cx="2674937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7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627" name="Content Placeholder 6" descr="800px-FedEx_truck,_Chicago,_I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873" r="-11873"/>
          <a:stretch>
            <a:fillRect/>
          </a:stretch>
        </p:blipFill>
        <p:spPr>
          <a:xfrm>
            <a:off x="-1219200" y="0"/>
            <a:ext cx="11506200" cy="7162800"/>
          </a:xfrm>
        </p:spPr>
      </p:pic>
      <p:sp>
        <p:nvSpPr>
          <p:cNvPr id="266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9757191-6A47-E74B-A586-997113A87C6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43600" y="5181600"/>
            <a:ext cx="3048000" cy="1752600"/>
          </a:xfrm>
          <a:prstGeom prst="roundRect">
            <a:avLst/>
          </a:prstGeom>
          <a:effectLst>
            <a:outerShdw blurRad="50800" dist="38100" dir="18900000" algn="t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lvl="1"/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Market Category?</a:t>
            </a:r>
          </a:p>
          <a:p>
            <a:pPr lvl="1"/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Brand Promise?</a:t>
            </a:r>
          </a:p>
          <a:p>
            <a:pPr lvl="1"/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Tagline?</a:t>
            </a:r>
          </a:p>
          <a:p>
            <a:pPr lvl="1"/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Differentiation?</a:t>
            </a:r>
          </a:p>
          <a:p>
            <a:pPr lvl="1"/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Positioning?</a:t>
            </a:r>
          </a:p>
        </p:txBody>
      </p:sp>
    </p:spTree>
    <p:extLst>
      <p:ext uri="{BB962C8B-B14F-4D97-AF65-F5344CB8AC3E}">
        <p14:creationId xmlns:p14="http://schemas.microsoft.com/office/powerpoint/2010/main" val="1958741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3494C-1260-EE42-963D-63FB9B353655}" type="slidenum">
              <a:rPr lang="en-US"/>
              <a:pPr/>
              <a:t>42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Competitive Examples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hlinkClick r:id="rId3"/>
              </a:rPr>
              <a:t>Apple Macintosh versus Windows/PC</a:t>
            </a:r>
            <a:endParaRPr lang="en-US" dirty="0"/>
          </a:p>
        </p:txBody>
      </p:sp>
      <p:pic>
        <p:nvPicPr>
          <p:cNvPr id="70661" name="Picture 4" descr="Ima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7725" y="2749550"/>
            <a:ext cx="411003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charset="0"/>
              </a:rPr>
              <a:t>Content Copyright 2010, Rocket Builders - for Use Only by Market Readiness Program Participants </a:t>
            </a:r>
          </a:p>
        </p:txBody>
      </p:sp>
    </p:spTree>
    <p:extLst>
      <p:ext uri="{BB962C8B-B14F-4D97-AF65-F5344CB8AC3E}">
        <p14:creationId xmlns:p14="http://schemas.microsoft.com/office/powerpoint/2010/main" val="3968133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43CA-C12B-4A6F-9F20-51F92582592D}" type="slidenum">
              <a:rPr lang="en-US"/>
              <a:pPr/>
              <a:t>43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Acid Test for Product Positioning</a:t>
            </a:r>
            <a:br>
              <a:rPr lang="en-US" sz="4000"/>
            </a:br>
            <a:r>
              <a:rPr lang="en-US" sz="4000"/>
              <a:t>(ask yourself the following)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competitor’s product name be substituted?</a:t>
            </a:r>
          </a:p>
          <a:p>
            <a:endParaRPr lang="en-US"/>
          </a:p>
          <a:p>
            <a:r>
              <a:rPr lang="en-US"/>
              <a:t>Is there a relationship between compelling reason to buy and key differentiator?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Pricing &amp; Value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F5DC-444C-45B9-A26D-17A50A922B4F}" type="slidenum">
              <a:rPr lang="en-US"/>
              <a:pPr/>
              <a:t>45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8" cy="762000"/>
          </a:xfrm>
        </p:spPr>
        <p:txBody>
          <a:bodyPr/>
          <a:lstStyle/>
          <a:p>
            <a:r>
              <a:rPr lang="en-US" sz="4000" dirty="0"/>
              <a:t>Common Pricing Issues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14915"/>
            <a:ext cx="8229600" cy="4585885"/>
          </a:xfrm>
        </p:spPr>
        <p:txBody>
          <a:bodyPr/>
          <a:lstStyle/>
          <a:p>
            <a:pPr lvl="1"/>
            <a:r>
              <a:rPr lang="en-US" dirty="0"/>
              <a:t>What are some common price objections you hear? Is your price too high or too low?</a:t>
            </a:r>
          </a:p>
          <a:p>
            <a:pPr lvl="1"/>
            <a:r>
              <a:rPr lang="en-US" dirty="0"/>
              <a:t>How does you pricing model compare with the industry? With your competition?</a:t>
            </a:r>
          </a:p>
          <a:p>
            <a:pPr lvl="1"/>
            <a:r>
              <a:rPr lang="en-US" dirty="0"/>
              <a:t>Do you offer promotional pricing? How effective is it?</a:t>
            </a:r>
          </a:p>
          <a:p>
            <a:pPr lvl="1"/>
            <a:r>
              <a:rPr lang="en-US" dirty="0"/>
              <a:t>What licensing alternatives do you offer?</a:t>
            </a:r>
          </a:p>
          <a:p>
            <a:pPr lvl="1"/>
            <a:r>
              <a:rPr lang="en-US" dirty="0"/>
              <a:t>What discounts do you provide to resellers?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7" cy="1143000"/>
          </a:xfrm>
        </p:spPr>
        <p:txBody>
          <a:bodyPr/>
          <a:lstStyle/>
          <a:p>
            <a:r>
              <a:rPr lang="en-CA" dirty="0"/>
              <a:t>Pricing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17713"/>
            <a:ext cx="7964488" cy="4114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Do you need to have the lowest price to compete when you enter the market?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F33D-B2DA-4691-8035-6326B4C2606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0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391400" cy="1143000"/>
          </a:xfrm>
        </p:spPr>
        <p:txBody>
          <a:bodyPr/>
          <a:lstStyle/>
          <a:p>
            <a:pPr algn="ctr"/>
            <a:r>
              <a:rPr lang="en-US" sz="4000" dirty="0"/>
              <a:t>Product Marketing</a:t>
            </a:r>
          </a:p>
        </p:txBody>
      </p:sp>
    </p:spTree>
    <p:extLst>
      <p:ext uri="{BB962C8B-B14F-4D97-AF65-F5344CB8AC3E}">
        <p14:creationId xmlns:p14="http://schemas.microsoft.com/office/powerpoint/2010/main" val="395187595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32848" cy="43924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Alexa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Google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Microsoft adCenter Labs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Google AdWords Keyword 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Unbounce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Kissmetrics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Hubspot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Hootsuite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6024"/>
            <a:ext cx="7669088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Great Internet Tools – Use more than One</a:t>
            </a:r>
          </a:p>
        </p:txBody>
      </p:sp>
    </p:spTree>
    <p:extLst>
      <p:ext uri="{BB962C8B-B14F-4D97-AF65-F5344CB8AC3E}">
        <p14:creationId xmlns:p14="http://schemas.microsoft.com/office/powerpoint/2010/main" val="1799875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391400" cy="1143000"/>
          </a:xfrm>
        </p:spPr>
        <p:txBody>
          <a:bodyPr/>
          <a:lstStyle/>
          <a:p>
            <a:pPr algn="ctr"/>
            <a:r>
              <a:rPr lang="en-US" sz="4000" dirty="0"/>
              <a:t>Metrics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207378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9215"/>
            <a:ext cx="7128792" cy="6175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Successful Growth Companies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4176464" cy="36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Minimum Viable </a:t>
            </a:r>
            <a:r>
              <a:rPr lang="en-US" sz="2400" b="1" dirty="0"/>
              <a:t>Produc</a:t>
            </a:r>
            <a:r>
              <a:rPr lang="en-US" sz="2400" dirty="0"/>
              <a:t>t evolves to become……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… the product demanded by the market including a viable </a:t>
            </a:r>
            <a:r>
              <a:rPr lang="en-US" sz="2400" b="1" dirty="0"/>
              <a:t>revenue</a:t>
            </a:r>
            <a:r>
              <a:rPr lang="en-US" sz="2400" dirty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Addressable </a:t>
            </a:r>
            <a:r>
              <a:rPr lang="en-US" sz="2400" b="1" dirty="0"/>
              <a:t>market</a:t>
            </a:r>
            <a:r>
              <a:rPr lang="en-US" sz="2400" dirty="0"/>
              <a:t> with an ‘engine of growth’ or a clearly defined niche market</a:t>
            </a:r>
          </a:p>
          <a:p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5338718"/>
              </p:ext>
            </p:extLst>
          </p:nvPr>
        </p:nvGraphicFramePr>
        <p:xfrm>
          <a:off x="4751512" y="2209800"/>
          <a:ext cx="439248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896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sential Guide to Internet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3480321" cy="47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58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153400" cy="617537"/>
          </a:xfrm>
        </p:spPr>
        <p:txBody>
          <a:bodyPr/>
          <a:lstStyle/>
          <a:p>
            <a:r>
              <a:rPr lang="en-CA" dirty="0">
                <a:hlinkClick r:id="rId2"/>
              </a:rPr>
              <a:t>Hubspot eBook 160,000 Copies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43608" y="1844824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dirty="0">
                <a:solidFill>
                  <a:srgbClr val="797979"/>
                </a:solidFill>
                <a:latin typeface="proxima-nova"/>
              </a:rPr>
              <a:t>6 essential steps</a:t>
            </a:r>
            <a:r>
              <a:rPr lang="en-CA" sz="2000" dirty="0">
                <a:solidFill>
                  <a:srgbClr val="797979"/>
                </a:solidFill>
                <a:latin typeface="proxima-nova"/>
              </a:rPr>
              <a:t> to internet marketing success: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Optimizing Your Website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Creating Content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Implementing a Social Strategy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Converting Visitors into Leads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Nurturing Leads into Customers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rgbClr val="555555"/>
                </a:solidFill>
                <a:latin typeface="proxima-nova"/>
              </a:rPr>
              <a:t>Analyzing &amp; Refining Data</a:t>
            </a:r>
            <a:endParaRPr lang="en-CA" b="0" i="0" dirty="0">
              <a:solidFill>
                <a:srgbClr val="555555"/>
              </a:solidFill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600721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3790" y="1032281"/>
            <a:ext cx="7693656" cy="772947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of Marketing Methods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fit your Market and why</a:t>
            </a:r>
          </a:p>
        </p:txBody>
      </p:sp>
      <p:pic>
        <p:nvPicPr>
          <p:cNvPr id="6" name="Picture 5" descr="Marketing-Round-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73" y="1839225"/>
            <a:ext cx="5204328" cy="41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0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71" y="304800"/>
            <a:ext cx="7793037" cy="1143000"/>
          </a:xfrm>
        </p:spPr>
        <p:txBody>
          <a:bodyPr rtlCol="0">
            <a:normAutofit/>
          </a:bodyPr>
          <a:lstStyle/>
          <a:p>
            <a:pPr algn="l" fontAlgn="auto" hangingPunct="0">
              <a:spcAft>
                <a:spcPts val="0"/>
              </a:spcAft>
              <a:defRPr/>
            </a:pPr>
            <a:r>
              <a:rPr lang="en-US" spc="10" dirty="0">
                <a:solidFill>
                  <a:srgbClr val="2D2F2B"/>
                </a:solidFill>
                <a:latin typeface="Nina Compressed"/>
              </a:rPr>
              <a:t>Social Media Platform Tools</a:t>
            </a:r>
          </a:p>
        </p:txBody>
      </p:sp>
      <p:pic>
        <p:nvPicPr>
          <p:cNvPr id="25603" name="social_media_platforms2.jpg" descr="885da925-17f8-483f-8c23-af02e426871f.png     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017409" cy="444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2-380E-D843-89CC-4CE93785740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7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r>
              <a:rPr lang="en-US" sz="4800" b="1" dirty="0"/>
              <a:t>93% </a:t>
            </a:r>
            <a:r>
              <a:rPr lang="en-US" dirty="0"/>
              <a:t>of all B2B marketers are engaged in some form of social media marketing</a:t>
            </a:r>
          </a:p>
          <a:p>
            <a:pPr lvl="1"/>
            <a:r>
              <a:rPr lang="en-US" dirty="0"/>
              <a:t>with most putting their focus on the most popular channels </a:t>
            </a:r>
          </a:p>
          <a:p>
            <a:pPr lvl="2"/>
            <a:r>
              <a:rPr lang="en-US" dirty="0"/>
              <a:t>LinkedIn</a:t>
            </a:r>
          </a:p>
          <a:p>
            <a:pPr lvl="2"/>
            <a:r>
              <a:rPr lang="en-US" dirty="0" err="1"/>
              <a:t>Facebook</a:t>
            </a:r>
            <a:endParaRPr lang="en-US" dirty="0"/>
          </a:p>
          <a:p>
            <a:pPr lvl="2"/>
            <a:r>
              <a:rPr lang="en-US" dirty="0"/>
              <a:t>Twitter</a:t>
            </a:r>
          </a:p>
          <a:p>
            <a:pPr lvl="2"/>
            <a:r>
              <a:rPr lang="en-US" dirty="0"/>
              <a:t>Instagram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 err="1"/>
              <a:t>BtoB</a:t>
            </a:r>
            <a:r>
              <a:rPr lang="en-US" sz="1200" dirty="0"/>
              <a:t> Magazine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0938" y="457200"/>
            <a:ext cx="7793037" cy="1143000"/>
          </a:xfrm>
        </p:spPr>
        <p:txBody>
          <a:bodyPr/>
          <a:lstStyle/>
          <a:p>
            <a:r>
              <a:rPr lang="en-US" dirty="0"/>
              <a:t>B2B Social Media Marketing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Copyright 2013, Rocket Builders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2-380E-D843-89CC-4CE93785740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2468" y="1481138"/>
          <a:ext cx="7974331" cy="431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93037" cy="1143000"/>
          </a:xfrm>
        </p:spPr>
        <p:txBody>
          <a:bodyPr/>
          <a:lstStyle/>
          <a:p>
            <a:r>
              <a:rPr lang="en-US" dirty="0"/>
              <a:t>Top Tools in the B2B Toolkit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Copyright 2013, Rocket Builders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2-380E-D843-89CC-4CE93785740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faceboo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3637115"/>
            <a:ext cx="406400" cy="406400"/>
          </a:xfrm>
          <a:prstGeom prst="rect">
            <a:avLst/>
          </a:prstGeom>
        </p:spPr>
      </p:pic>
      <p:pic>
        <p:nvPicPr>
          <p:cNvPr id="8" name="Picture 7" descr="googleplus_64x6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947" y="3637115"/>
            <a:ext cx="406400" cy="406400"/>
          </a:xfrm>
          <a:prstGeom prst="rect">
            <a:avLst/>
          </a:prstGeom>
        </p:spPr>
      </p:pic>
      <p:pic>
        <p:nvPicPr>
          <p:cNvPr id="9" name="Picture 8" descr="linked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017" y="2366230"/>
            <a:ext cx="406400" cy="406400"/>
          </a:xfrm>
          <a:prstGeom prst="rect">
            <a:avLst/>
          </a:prstGeom>
        </p:spPr>
      </p:pic>
      <p:pic>
        <p:nvPicPr>
          <p:cNvPr id="10" name="Picture 9" descr="xi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800" y="2366230"/>
            <a:ext cx="406400" cy="406400"/>
          </a:xfrm>
          <a:prstGeom prst="rect">
            <a:avLst/>
          </a:prstGeom>
        </p:spPr>
      </p:pic>
      <p:pic>
        <p:nvPicPr>
          <p:cNvPr id="11" name="Picture 10" descr="stumbleupo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2721" y="4441830"/>
            <a:ext cx="406400" cy="406400"/>
          </a:xfrm>
          <a:prstGeom prst="rect">
            <a:avLst/>
          </a:prstGeom>
        </p:spPr>
      </p:pic>
      <p:pic>
        <p:nvPicPr>
          <p:cNvPr id="12" name="Picture 11" descr="blogger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565" y="2163030"/>
            <a:ext cx="406400" cy="406400"/>
          </a:xfrm>
          <a:prstGeom prst="rect">
            <a:avLst/>
          </a:prstGeom>
        </p:spPr>
      </p:pic>
      <p:pic>
        <p:nvPicPr>
          <p:cNvPr id="13" name="Picture 12" descr="deliciou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4565" y="4441830"/>
            <a:ext cx="406400" cy="406400"/>
          </a:xfrm>
          <a:prstGeom prst="rect">
            <a:avLst/>
          </a:prstGeom>
        </p:spPr>
      </p:pic>
      <p:pic>
        <p:nvPicPr>
          <p:cNvPr id="14" name="Picture 13" descr="flikr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4565" y="3840315"/>
            <a:ext cx="406400" cy="406400"/>
          </a:xfrm>
          <a:prstGeom prst="rect">
            <a:avLst/>
          </a:prstGeom>
        </p:spPr>
      </p:pic>
      <p:pic>
        <p:nvPicPr>
          <p:cNvPr id="15" name="Picture 14" descr="twitt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3682" y="2163030"/>
            <a:ext cx="406400" cy="406400"/>
          </a:xfrm>
          <a:prstGeom prst="rect">
            <a:avLst/>
          </a:prstGeom>
        </p:spPr>
      </p:pic>
      <p:pic>
        <p:nvPicPr>
          <p:cNvPr id="16" name="Picture 15" descr="dig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721" y="2163030"/>
            <a:ext cx="406400" cy="406400"/>
          </a:xfrm>
          <a:prstGeom prst="rect">
            <a:avLst/>
          </a:prstGeom>
        </p:spPr>
      </p:pic>
      <p:pic>
        <p:nvPicPr>
          <p:cNvPr id="17" name="Picture 16" descr="wordpress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4565" y="2772630"/>
            <a:ext cx="406400" cy="406400"/>
          </a:xfrm>
          <a:prstGeom prst="rect">
            <a:avLst/>
          </a:prstGeom>
        </p:spPr>
      </p:pic>
      <p:pic>
        <p:nvPicPr>
          <p:cNvPr id="18" name="Picture 17" descr="linked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0217" y="4441830"/>
            <a:ext cx="406400" cy="406400"/>
          </a:xfrm>
          <a:prstGeom prst="rect">
            <a:avLst/>
          </a:prstGeom>
        </p:spPr>
      </p:pic>
      <p:pic>
        <p:nvPicPr>
          <p:cNvPr id="19" name="Picture 18" descr="youtub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3682" y="3840315"/>
            <a:ext cx="406400" cy="406400"/>
          </a:xfrm>
          <a:prstGeom prst="rect">
            <a:avLst/>
          </a:prstGeom>
        </p:spPr>
      </p:pic>
      <p:pic>
        <p:nvPicPr>
          <p:cNvPr id="20" name="Picture 19" descr="yahoo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27800" y="4441830"/>
            <a:ext cx="406400" cy="406400"/>
          </a:xfrm>
          <a:prstGeom prst="rect">
            <a:avLst/>
          </a:prstGeom>
        </p:spPr>
      </p:pic>
      <p:pic>
        <p:nvPicPr>
          <p:cNvPr id="21" name="Picture 20" descr="vimeo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3682" y="4441830"/>
            <a:ext cx="406400" cy="406400"/>
          </a:xfrm>
          <a:prstGeom prst="rect">
            <a:avLst/>
          </a:prstGeom>
        </p:spPr>
      </p:pic>
      <p:pic>
        <p:nvPicPr>
          <p:cNvPr id="22" name="Picture 21" descr="plaxo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12047" y="2366230"/>
            <a:ext cx="406400" cy="406400"/>
          </a:xfrm>
          <a:prstGeom prst="rect">
            <a:avLst/>
          </a:prstGeom>
        </p:spPr>
      </p:pic>
      <p:pic>
        <p:nvPicPr>
          <p:cNvPr id="23" name="Picture 22" descr="slideshar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52721" y="3840315"/>
            <a:ext cx="406400" cy="406400"/>
          </a:xfrm>
          <a:prstGeom prst="rect">
            <a:avLst/>
          </a:prstGeom>
        </p:spPr>
      </p:pic>
      <p:pic>
        <p:nvPicPr>
          <p:cNvPr id="24" name="Picture 23" descr="wikipedia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3569" y="2772517"/>
            <a:ext cx="406513" cy="406513"/>
          </a:xfrm>
          <a:prstGeom prst="rect">
            <a:avLst/>
          </a:prstGeom>
        </p:spPr>
      </p:pic>
      <p:pic>
        <p:nvPicPr>
          <p:cNvPr id="25" name="Picture 24" descr="quora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2047" y="44418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7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153400" cy="617537"/>
          </a:xfrm>
        </p:spPr>
        <p:txBody>
          <a:bodyPr/>
          <a:lstStyle/>
          <a:p>
            <a:r>
              <a:rPr lang="en-US" sz="3200" dirty="0"/>
              <a:t>What Type of Company are you Building?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467544" y="1412776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They are not all the same!</a:t>
            </a:r>
          </a:p>
          <a:p>
            <a:pPr algn="ctr"/>
            <a:endParaRPr lang="en-CA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Most start-ups turn into small businesses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Most start-ups are not scalable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Most can emulate a business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Most are not disruptive (10x rule)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Each will market via the Internet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r"/>
            <a:r>
              <a:rPr lang="en-US" sz="1600" i="1" dirty="0"/>
              <a:t>Credit: Kevin Swan, iNovia Capital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3218094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762000"/>
            <a:ext cx="7391400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Customer Validation Metrics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617515"/>
            <a:ext cx="7772400" cy="338437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sz="2800" dirty="0"/>
              <a:t>Average order size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Customer lifetime value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Average time to first order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Rate of sales pipeline growth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Improvement in close rate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Revenue per salesperson or employee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53036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1623"/>
            <a:ext cx="8153400" cy="617537"/>
          </a:xfrm>
        </p:spPr>
        <p:txBody>
          <a:bodyPr/>
          <a:lstStyle/>
          <a:p>
            <a:r>
              <a:rPr lang="en-US" dirty="0"/>
              <a:t>Pirate Metrics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31840" y="609329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2014 Rocket Builders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13" t="12750" r="8235" b="11074"/>
          <a:stretch/>
        </p:blipFill>
        <p:spPr>
          <a:xfrm>
            <a:off x="3131841" y="1124744"/>
            <a:ext cx="4889958" cy="4587332"/>
          </a:xfrm>
        </p:spPr>
      </p:pic>
      <p:sp>
        <p:nvSpPr>
          <p:cNvPr id="9" name="TextBox 8"/>
          <p:cNvSpPr txBox="1"/>
          <p:nvPr/>
        </p:nvSpPr>
        <p:spPr>
          <a:xfrm>
            <a:off x="179512" y="331382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David </a:t>
            </a:r>
            <a:r>
              <a:rPr lang="en-US" dirty="0" err="1"/>
              <a:t>McLure</a:t>
            </a:r>
            <a:endParaRPr lang="en-US" dirty="0"/>
          </a:p>
          <a:p>
            <a:r>
              <a:rPr lang="en-US" dirty="0"/>
              <a:t>500hats.com</a:t>
            </a:r>
          </a:p>
          <a:p>
            <a:r>
              <a:rPr lang="en-US" dirty="0"/>
              <a:t>Courtesy of KISS Metrics</a:t>
            </a:r>
          </a:p>
        </p:txBody>
      </p:sp>
    </p:spTree>
    <p:extLst>
      <p:ext uri="{BB962C8B-B14F-4D97-AF65-F5344CB8AC3E}">
        <p14:creationId xmlns:p14="http://schemas.microsoft.com/office/powerpoint/2010/main" val="791935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2000"/>
            <a:ext cx="5976664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Vanity Metrics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14854"/>
            <a:ext cx="7772400" cy="33843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Web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Unique visitors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Return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Subscribers/users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Conversion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Churn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endParaRPr lang="en-CA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57200" y="4343400"/>
            <a:ext cx="7416824" cy="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06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/>
              <a:t>Market Research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05328" cy="617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713" y="2057400"/>
            <a:ext cx="68192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www.phildub.com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2800" dirty="0"/>
              <a:t>What does he want?</a:t>
            </a:r>
          </a:p>
          <a:p>
            <a:endParaRPr lang="en-US" sz="2800" dirty="0"/>
          </a:p>
          <a:p>
            <a:r>
              <a:rPr lang="en-US" sz="2800" dirty="0"/>
              <a:t>Does the web traffic help him?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4946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124971"/>
            <a:ext cx="7793037" cy="1143000"/>
          </a:xfrm>
        </p:spPr>
        <p:txBody>
          <a:bodyPr/>
          <a:lstStyle/>
          <a:p>
            <a:r>
              <a:rPr lang="en-US" dirty="0"/>
              <a:t>How to get metrics?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2013, Rocket Builders - Content for Use Only by NRC Program Participants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0772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Get started right away</a:t>
            </a:r>
          </a:p>
          <a:p>
            <a:pPr lvl="1"/>
            <a:r>
              <a:rPr lang="en-US" dirty="0"/>
              <a:t>For Inbound Marketing you have several choices</a:t>
            </a:r>
            <a:br>
              <a:rPr lang="en-US" dirty="0"/>
            </a:br>
            <a:r>
              <a:rPr lang="en-US" dirty="0"/>
              <a:t>(that you can mix and match)</a:t>
            </a:r>
            <a:br>
              <a:rPr lang="en-US" dirty="0"/>
            </a:br>
            <a:r>
              <a:rPr lang="en-US" sz="900" dirty="0"/>
              <a:t> </a:t>
            </a:r>
            <a:br>
              <a:rPr lang="en-US" dirty="0"/>
            </a:br>
            <a:r>
              <a:rPr lang="en-US" dirty="0">
                <a:hlinkClick r:id="rId2"/>
              </a:rPr>
              <a:t>KISS Metrics</a:t>
            </a:r>
            <a:br>
              <a:rPr lang="en-US" dirty="0"/>
            </a:br>
            <a:r>
              <a:rPr lang="en-US" sz="900" dirty="0"/>
              <a:t> </a:t>
            </a:r>
            <a:br>
              <a:rPr lang="en-US" dirty="0"/>
            </a:br>
            <a:r>
              <a:rPr lang="en-US" dirty="0" err="1">
                <a:hlinkClick r:id="rId3"/>
              </a:rPr>
              <a:t>Hootsuite</a:t>
            </a:r>
            <a:br>
              <a:rPr lang="en-US" dirty="0"/>
            </a:br>
            <a:r>
              <a:rPr lang="en-US" sz="900" dirty="0"/>
              <a:t> </a:t>
            </a:r>
            <a:br>
              <a:rPr lang="en-US" dirty="0"/>
            </a:br>
            <a:r>
              <a:rPr lang="en-US" dirty="0" err="1">
                <a:hlinkClick r:id="rId4"/>
              </a:rPr>
              <a:t>Hubspot</a:t>
            </a:r>
            <a:endParaRPr lang="en-US" dirty="0"/>
          </a:p>
          <a:p>
            <a:pPr lvl="1"/>
            <a:r>
              <a:rPr lang="en-US" dirty="0"/>
              <a:t>For engagement</a:t>
            </a:r>
            <a:br>
              <a:rPr lang="en-US" dirty="0"/>
            </a:br>
            <a:r>
              <a:rPr lang="en-US" dirty="0"/>
              <a:t>Design your product so that you can collect the metrics you need (even if you need to embed a small cloud app)</a:t>
            </a:r>
          </a:p>
          <a:p>
            <a:pPr lvl="1"/>
            <a:r>
              <a:rPr lang="en-US" dirty="0"/>
              <a:t>For CAC and LTV</a:t>
            </a:r>
            <a:br>
              <a:rPr lang="en-US" dirty="0"/>
            </a:br>
            <a:r>
              <a:rPr lang="en-US" dirty="0"/>
              <a:t>Design you management system to collect this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22" y="2967677"/>
            <a:ext cx="2133600" cy="41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76" y="2650270"/>
            <a:ext cx="2105846" cy="268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68" y="3331726"/>
            <a:ext cx="1411341" cy="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4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3754"/>
            <a:ext cx="7793037" cy="1143000"/>
          </a:xfrm>
        </p:spPr>
        <p:txBody>
          <a:bodyPr/>
          <a:lstStyle/>
          <a:p>
            <a:r>
              <a:rPr lang="en-CA" dirty="0"/>
              <a:t>Marketing Execution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How many of you have a product that sells itself?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If not, how will you spend your marketing budget?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F33D-B2DA-4691-8035-6326B4C2606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8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 Fit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For each segment, identify which methods you will use. (this will depend on the Pros/Cons for your solution/segment combinations)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Then prioritize each method for each segment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For Priority segments create a budget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Marketing Methods</a:t>
            </a:r>
          </a:p>
        </p:txBody>
      </p:sp>
    </p:spTree>
    <p:extLst>
      <p:ext uri="{BB962C8B-B14F-4D97-AF65-F5344CB8AC3E}">
        <p14:creationId xmlns:p14="http://schemas.microsoft.com/office/powerpoint/2010/main" val="29044654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Segment – Create a Budget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66328742"/>
              </p:ext>
            </p:extLst>
          </p:nvPr>
        </p:nvGraphicFramePr>
        <p:xfrm>
          <a:off x="381000" y="1517443"/>
          <a:ext cx="8496303" cy="490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75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Marketing Method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Segment 1</a:t>
                      </a:r>
                    </a:p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Budget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Segment 2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Budget</a:t>
                      </a:r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Traditional Advertising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36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Events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Relations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Corporate Communications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 Mail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 Presence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Mobile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Search Engine Optimization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Email Marketing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 Media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Search Engine Marketing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Internet Advertising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For Year 1</a:t>
                      </a:r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4403" marR="94403" marT="34290" marB="34290"/>
                </a:tc>
                <a:extLst>
                  <a:ext uri="{0D108BD9-81ED-4DB2-BD59-A6C34878D82A}">
                    <a16:rowId xmlns:a16="http://schemas.microsoft.com/office/drawing/2014/main" val="142760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37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95" y="304800"/>
            <a:ext cx="7338681" cy="102592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Resources – Reading Material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Crossing The Chasm: Marketing and Selling High-Tech Products to Mainstream Custome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6186" y="1628799"/>
            <a:ext cx="1315573" cy="19629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7" descr="Chasm Compa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916832"/>
            <a:ext cx="1302625" cy="163438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 descr="C:\Users\Dave Thomas\Documents\RB\SFU\SFU\Workshops\four-steps-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0764"/>
            <a:ext cx="1554283" cy="18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21997" y="4191000"/>
            <a:ext cx="741682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customer to first market</a:t>
            </a:r>
          </a:p>
          <a:p>
            <a:r>
              <a:rPr lang="en-US" dirty="0"/>
              <a:t>Users </a:t>
            </a:r>
            <a:r>
              <a:rPr lang="en-US" b="1" dirty="0"/>
              <a:t>and</a:t>
            </a:r>
            <a:r>
              <a:rPr lang="en-US" dirty="0"/>
              <a:t> revenue</a:t>
            </a:r>
          </a:p>
          <a:p>
            <a:r>
              <a:rPr lang="en-US" dirty="0"/>
              <a:t>Targeted marketing</a:t>
            </a:r>
            <a:endParaRPr lang="en-CA" dirty="0"/>
          </a:p>
        </p:txBody>
      </p:sp>
      <p:pic>
        <p:nvPicPr>
          <p:cNvPr id="1028" name="Picture 4" descr="Startup Owner's Manu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23893"/>
            <a:ext cx="1254044" cy="200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94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F132-7C15-4EBF-9B59-A61261BBAC1B}" type="slidenum">
              <a:rPr lang="en-US"/>
              <a:pPr/>
              <a:t>66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Dave Thomas 604-603-8630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2"/>
              </a:rPr>
              <a:t>dthomas@rocketbuilders.com</a:t>
            </a: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3"/>
              </a:rPr>
              <a:t>www.rocketbuilders.com</a:t>
            </a: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CA" sz="28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Ready to Rocket and Emerging Rockets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/>
              <a:t>Past NVBC award winners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CA" sz="2800" dirty="0">
                <a:hlinkClick r:id="rId4"/>
              </a:rPr>
              <a:t>http://www.readytorocket.com/</a:t>
            </a:r>
            <a:endParaRPr lang="en-CA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745009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5995-B1CC-4E05-89A5-379AD4B940C0}" type="slidenum">
              <a:rPr lang="en-US"/>
              <a:pPr/>
              <a:t>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Segment?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Focuses</a:t>
            </a:r>
            <a:r>
              <a:rPr lang="en-US" sz="2800" dirty="0"/>
              <a:t> scarce </a:t>
            </a:r>
            <a:r>
              <a:rPr lang="en-US" sz="2800" dirty="0">
                <a:solidFill>
                  <a:srgbClr val="FF0000"/>
                </a:solidFill>
              </a:rPr>
              <a:t>marketing &amp; development resources</a:t>
            </a:r>
            <a:r>
              <a:rPr lang="en-US" sz="2800" dirty="0"/>
              <a:t> on target customer group</a:t>
            </a:r>
          </a:p>
          <a:p>
            <a:r>
              <a:rPr lang="en-US" sz="2800" b="1" dirty="0"/>
              <a:t>Narrows</a:t>
            </a:r>
            <a:r>
              <a:rPr lang="en-US" sz="2800" dirty="0"/>
              <a:t> whole product definition</a:t>
            </a:r>
          </a:p>
          <a:p>
            <a:r>
              <a:rPr lang="en-US" sz="2800" b="1" dirty="0"/>
              <a:t>Limits</a:t>
            </a:r>
            <a:r>
              <a:rPr lang="en-US" sz="2800" dirty="0"/>
              <a:t> real competitors</a:t>
            </a:r>
          </a:p>
          <a:p>
            <a:r>
              <a:rPr lang="en-US" sz="2800" b="1" dirty="0"/>
              <a:t>Leverages</a:t>
            </a:r>
            <a:r>
              <a:rPr lang="en-US" sz="2800" dirty="0"/>
              <a:t> past success into other segments</a:t>
            </a:r>
          </a:p>
          <a:p>
            <a:r>
              <a:rPr lang="en-US" sz="2800" b="1" dirty="0"/>
              <a:t>Allows</a:t>
            </a:r>
            <a:r>
              <a:rPr lang="en-US" sz="2800" dirty="0"/>
              <a:t> the benefits of market leadership to develop more quickly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755577" y="1268760"/>
            <a:ext cx="7488312" cy="16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583" rIns="0" bIns="45583">
            <a:prstTxWarp prst="textNoShape">
              <a:avLst/>
            </a:prstTxWarp>
            <a:spAutoFit/>
          </a:bodyPr>
          <a:lstStyle/>
          <a:p>
            <a:pPr defTabSz="992188" eaLnBrk="0" hangingPunct="0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“Whenever you get confused… go to the store… the customer has all the answers… and all the money.”</a:t>
            </a:r>
          </a:p>
          <a:p>
            <a:pPr algn="r" defTabSz="992188" eaLnBrk="0" hangingPunct="0">
              <a:spcBef>
                <a:spcPct val="50000"/>
              </a:spcBef>
            </a:pPr>
            <a:r>
              <a:rPr lang="en-US" sz="2000" i="1" dirty="0">
                <a:latin typeface="Times New Roman" charset="0"/>
              </a:rPr>
              <a:t>—Sam Walton</a:t>
            </a:r>
          </a:p>
          <a:p>
            <a:pPr algn="r" defTabSz="992188" eaLnBrk="0" hangingPunct="0"/>
            <a:r>
              <a:rPr lang="en-US" sz="2000" dirty="0">
                <a:latin typeface="Times New Roman" charset="0"/>
              </a:rPr>
              <a:t>Founder Wal-Mart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/>
          <a:lstStyle/>
          <a:p>
            <a:fld id="{5F78E9EC-31E6-364E-9C7F-A622C7C16EF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walmart_logo.jpg"/>
          <p:cNvPicPr>
            <a:picLocks noChangeAspect="1"/>
          </p:cNvPicPr>
          <p:nvPr/>
        </p:nvPicPr>
        <p:blipFill>
          <a:blip r:embed="rId3"/>
          <a:srcRect l="2963" t="30551" r="4587" b="35741"/>
          <a:stretch>
            <a:fillRect/>
          </a:stretch>
        </p:blipFill>
        <p:spPr>
          <a:xfrm>
            <a:off x="1331640" y="2132856"/>
            <a:ext cx="2520280" cy="6891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76672"/>
            <a:ext cx="4968552" cy="6175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Value Proposition</a:t>
            </a:r>
            <a:endParaRPr lang="en-CA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2325482"/>
              </p:ext>
            </p:extLst>
          </p:nvPr>
        </p:nvGraphicFramePr>
        <p:xfrm>
          <a:off x="683568" y="3213061"/>
          <a:ext cx="6840760" cy="237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131837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2CEB-3A31-4B97-B5B6-FBD01F65EF06}" type="slidenum">
              <a:rPr lang="en-US"/>
              <a:pPr/>
              <a:t>9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924800" cy="762000"/>
          </a:xfrm>
        </p:spPr>
        <p:txBody>
          <a:bodyPr/>
          <a:lstStyle/>
          <a:p>
            <a:r>
              <a:rPr lang="en-US" sz="4000"/>
              <a:t>Markets, Pains &amp; Requirements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418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Markets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Size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Trends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Segments</a:t>
            </a:r>
          </a:p>
          <a:p>
            <a:pPr>
              <a:lnSpc>
                <a:spcPct val="80000"/>
              </a:lnSpc>
            </a:pPr>
            <a:r>
              <a:rPr lang="en-US" sz="2800"/>
              <a:t>Pains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Customer Pain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Value Chain Pain</a:t>
            </a:r>
          </a:p>
          <a:p>
            <a:pPr>
              <a:lnSpc>
                <a:spcPct val="80000"/>
              </a:lnSpc>
            </a:pPr>
            <a:r>
              <a:rPr lang="en-US" sz="2800"/>
              <a:t>Requirements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Customer Requirements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Channel Requirements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B master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69696"/>
      </a:accent1>
      <a:accent2>
        <a:srgbClr val="FFCF01"/>
      </a:accent2>
      <a:accent3>
        <a:srgbClr val="FFFFFF"/>
      </a:accent3>
      <a:accent4>
        <a:srgbClr val="000000"/>
      </a:accent4>
      <a:accent5>
        <a:srgbClr val="C9C9C9"/>
      </a:accent5>
      <a:accent6>
        <a:srgbClr val="E7BB01"/>
      </a:accent6>
      <a:hlink>
        <a:srgbClr val="800000"/>
      </a:hlink>
      <a:folHlink>
        <a:srgbClr val="3333CC"/>
      </a:folHlink>
    </a:clrScheme>
    <a:fontScheme name="RB mas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RB mas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 mas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 mas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 mas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 mas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 mas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 mas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 master</Template>
  <TotalTime>7249</TotalTime>
  <Words>2320</Words>
  <Application>Microsoft Office PowerPoint</Application>
  <PresentationFormat>On-screen Show (4:3)</PresentationFormat>
  <Paragraphs>521</Paragraphs>
  <Slides>66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ＭＳ Ｐゴシック</vt:lpstr>
      <vt:lpstr>Arial</vt:lpstr>
      <vt:lpstr>Arial Narrow</vt:lpstr>
      <vt:lpstr>Calibri Regular</vt:lpstr>
      <vt:lpstr>Myriad Roman</vt:lpstr>
      <vt:lpstr>Nina Compressed</vt:lpstr>
      <vt:lpstr>proxima-nova</vt:lpstr>
      <vt:lpstr>Roboto</vt:lpstr>
      <vt:lpstr>Roboto Bk</vt:lpstr>
      <vt:lpstr>Tahoma</vt:lpstr>
      <vt:lpstr>Times New Roman</vt:lpstr>
      <vt:lpstr>Verdana</vt:lpstr>
      <vt:lpstr>Wingdings</vt:lpstr>
      <vt:lpstr>RB master</vt:lpstr>
      <vt:lpstr> Product/Market Fit </vt:lpstr>
      <vt:lpstr>PowerPoint Presentation</vt:lpstr>
      <vt:lpstr>PowerPoint Presentation</vt:lpstr>
      <vt:lpstr>Marketing Research &amp; Segmentation Understanding Consumers ‘Whole’ Solution Offerings Product Positioning Metrics  Answer Questions: 1, 5, 6, 7, 8, 9</vt:lpstr>
      <vt:lpstr>Successful Growth Companies</vt:lpstr>
      <vt:lpstr>Market Research</vt:lpstr>
      <vt:lpstr>Why Segment?</vt:lpstr>
      <vt:lpstr>PowerPoint Presentation</vt:lpstr>
      <vt:lpstr>Markets, Pains &amp; Requirements</vt:lpstr>
      <vt:lpstr>Market Segmentation</vt:lpstr>
      <vt:lpstr>Why? - Marc Andreessen</vt:lpstr>
      <vt:lpstr>Why? - Steve Blank</vt:lpstr>
      <vt:lpstr>Blank - Hypotheses versus Reality</vt:lpstr>
      <vt:lpstr>Top Down Versus Bottom-up</vt:lpstr>
      <vt:lpstr>Top Down is Valuable</vt:lpstr>
      <vt:lpstr>Bottom-up – The Market</vt:lpstr>
      <vt:lpstr>Bowling Alley Model – Headpin Segment</vt:lpstr>
      <vt:lpstr>Understanding the Market</vt:lpstr>
      <vt:lpstr>PowerPoint Presentation</vt:lpstr>
      <vt:lpstr>Technology Adoption Cycle</vt:lpstr>
      <vt:lpstr>Buyer Internet Behaviour</vt:lpstr>
      <vt:lpstr>Role of Search in Buyer’s Process</vt:lpstr>
      <vt:lpstr>How many people are involved?</vt:lpstr>
      <vt:lpstr>Participants in Buying Process</vt:lpstr>
      <vt:lpstr>Segmentation 101</vt:lpstr>
      <vt:lpstr>Building a Competitive Matrix</vt:lpstr>
      <vt:lpstr>Whole Product</vt:lpstr>
      <vt:lpstr>Whole Product Definition</vt:lpstr>
      <vt:lpstr>The Whole Product</vt:lpstr>
      <vt:lpstr>Hotels – Whole Product</vt:lpstr>
      <vt:lpstr>Coffee Example</vt:lpstr>
      <vt:lpstr>Positioning</vt:lpstr>
      <vt:lpstr>Definition</vt:lpstr>
      <vt:lpstr>More Definitions…..</vt:lpstr>
      <vt:lpstr>Positioning Impact</vt:lpstr>
      <vt:lpstr>Positioning Process</vt:lpstr>
      <vt:lpstr>Product Positioning – How You Describe Your Product To Potential Customers</vt:lpstr>
      <vt:lpstr>The Positioning Statement</vt:lpstr>
      <vt:lpstr>Positioning Example: Apple iPod</vt:lpstr>
      <vt:lpstr>EXAMPLE FROM 1985 - Starbucks</vt:lpstr>
      <vt:lpstr>PowerPoint Presentation</vt:lpstr>
      <vt:lpstr>Competitive Examples</vt:lpstr>
      <vt:lpstr>Acid Test for Product Positioning (ask yourself the following)</vt:lpstr>
      <vt:lpstr>Pricing &amp; Value</vt:lpstr>
      <vt:lpstr>Common Pricing Issues</vt:lpstr>
      <vt:lpstr>Pricing 101</vt:lpstr>
      <vt:lpstr>Product Marketing</vt:lpstr>
      <vt:lpstr>Great Internet Tools – Use more than One</vt:lpstr>
      <vt:lpstr>Metrics &amp; Analytics</vt:lpstr>
      <vt:lpstr>PowerPoint Presentation</vt:lpstr>
      <vt:lpstr>Hubspot eBook 160,000 Copies</vt:lpstr>
      <vt:lpstr>Range of Marketing Methods  Which fit your Market and why</vt:lpstr>
      <vt:lpstr>Social Media Platform Tools</vt:lpstr>
      <vt:lpstr>B2B Social Media Marketing</vt:lpstr>
      <vt:lpstr>Top Tools in the B2B Toolkit </vt:lpstr>
      <vt:lpstr>What Type of Company are you Building?</vt:lpstr>
      <vt:lpstr>Customer Validation Metrics</vt:lpstr>
      <vt:lpstr>Pirate Metrics</vt:lpstr>
      <vt:lpstr>Vanity Metrics</vt:lpstr>
      <vt:lpstr>Example</vt:lpstr>
      <vt:lpstr>How to get metrics?</vt:lpstr>
      <vt:lpstr>Marketing Execution &amp; Budget</vt:lpstr>
      <vt:lpstr>Market Segment Fit</vt:lpstr>
      <vt:lpstr>For each Segment – Create a Budget</vt:lpstr>
      <vt:lpstr>Resources – Reading Material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Rondi Shouse</dc:creator>
  <cp:lastModifiedBy>Dave Thomas</cp:lastModifiedBy>
  <cp:revision>372</cp:revision>
  <cp:lastPrinted>2012-04-23T17:13:01Z</cp:lastPrinted>
  <dcterms:created xsi:type="dcterms:W3CDTF">2005-07-19T21:11:05Z</dcterms:created>
  <dcterms:modified xsi:type="dcterms:W3CDTF">2017-04-19T18:37:36Z</dcterms:modified>
</cp:coreProperties>
</file>